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325" r:id="rId2"/>
    <p:sldId id="512" r:id="rId3"/>
    <p:sldId id="513" r:id="rId4"/>
    <p:sldId id="514" r:id="rId5"/>
    <p:sldId id="515" r:id="rId6"/>
    <p:sldId id="417" r:id="rId7"/>
    <p:sldId id="516" r:id="rId8"/>
    <p:sldId id="452" r:id="rId9"/>
    <p:sldId id="453" r:id="rId10"/>
    <p:sldId id="454" r:id="rId11"/>
    <p:sldId id="465" r:id="rId12"/>
    <p:sldId id="517" r:id="rId13"/>
    <p:sldId id="519" r:id="rId14"/>
    <p:sldId id="520" r:id="rId15"/>
    <p:sldId id="524" r:id="rId16"/>
    <p:sldId id="521" r:id="rId17"/>
    <p:sldId id="525" r:id="rId18"/>
    <p:sldId id="526" r:id="rId19"/>
    <p:sldId id="527" r:id="rId20"/>
    <p:sldId id="528" r:id="rId21"/>
    <p:sldId id="522" r:id="rId22"/>
    <p:sldId id="523" r:id="rId23"/>
    <p:sldId id="483" r:id="rId24"/>
    <p:sldId id="530" r:id="rId25"/>
    <p:sldId id="531" r:id="rId26"/>
    <p:sldId id="532" r:id="rId27"/>
    <p:sldId id="529" r:id="rId28"/>
    <p:sldId id="484" r:id="rId29"/>
    <p:sldId id="485" r:id="rId30"/>
    <p:sldId id="486" r:id="rId31"/>
    <p:sldId id="500" r:id="rId32"/>
    <p:sldId id="501" r:id="rId33"/>
    <p:sldId id="502" r:id="rId34"/>
    <p:sldId id="533" r:id="rId35"/>
    <p:sldId id="534" r:id="rId36"/>
    <p:sldId id="53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86" autoAdjust="0"/>
    <p:restoredTop sz="94660"/>
  </p:normalViewPr>
  <p:slideViewPr>
    <p:cSldViewPr snapToGrid="0">
      <p:cViewPr varScale="1">
        <p:scale>
          <a:sx n="105" d="100"/>
          <a:sy n="105" d="100"/>
        </p:scale>
        <p:origin x="1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70099A-A3A7-4B3D-873B-93DB1B6F144A}" type="datetimeFigureOut">
              <a:rPr lang="en-US" smtClean="0"/>
              <a:t>9/18/2025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638BC-C5F5-4D9B-AFD8-1500F1EE89AE}" type="slidenum">
              <a:rPr lang="en-US" smtClean="0"/>
              <a:t>‹#›</a:t>
            </a:fld>
            <a:endParaRPr lang="en-US"/>
          </a:p>
        </p:txBody>
      </p:sp>
    </p:spTree>
    <p:extLst>
      <p:ext uri="{BB962C8B-B14F-4D97-AF65-F5344CB8AC3E}">
        <p14:creationId xmlns:p14="http://schemas.microsoft.com/office/powerpoint/2010/main" val="2415342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4028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defTabSz="914266">
              <a:defRPr/>
            </a:pPr>
            <a:r>
              <a:rPr lang="en-US" dirty="0"/>
              <a:t>Red teams may use a variety of methods to establish and maintain C2 communications. We will discuss the popular channels in further detail, but there are several creative techniques that are worth mentioning:</a:t>
            </a:r>
          </a:p>
          <a:p>
            <a:pPr marL="171425" indent="-171425">
              <a:spcAft>
                <a:spcPts val="0"/>
              </a:spcAft>
              <a:buFont typeface="Arial" panose="020B0604020202020204" pitchFamily="34" charset="0"/>
              <a:buChar char="•"/>
            </a:pPr>
            <a:r>
              <a:rPr lang="en-US" dirty="0" err="1"/>
              <a:t>gcat</a:t>
            </a:r>
            <a:r>
              <a:rPr lang="en-US" dirty="0"/>
              <a:t>: Developed by Marcello </a:t>
            </a:r>
            <a:r>
              <a:rPr lang="en-US" dirty="0" err="1"/>
              <a:t>Salvati</a:t>
            </a:r>
            <a:r>
              <a:rPr lang="en-US" dirty="0"/>
              <a:t> (@byt3bl33d3r), </a:t>
            </a:r>
            <a:r>
              <a:rPr lang="en-US" dirty="0" err="1"/>
              <a:t>gcat</a:t>
            </a:r>
            <a:r>
              <a:rPr lang="en-US" dirty="0"/>
              <a:t> is a Python-based backdoor that uses Gmail as a C2 server.</a:t>
            </a:r>
          </a:p>
          <a:p>
            <a:pPr marL="171425" indent="-171425">
              <a:spcAft>
                <a:spcPts val="0"/>
              </a:spcAft>
              <a:buFont typeface="Arial" panose="020B0604020202020204" pitchFamily="34" charset="0"/>
              <a:buChar char="•"/>
            </a:pPr>
            <a:r>
              <a:rPr lang="en-US" dirty="0" err="1"/>
              <a:t>google_socks</a:t>
            </a:r>
            <a:r>
              <a:rPr lang="en-US" dirty="0"/>
              <a:t>: Developed by Luke Baggett, </a:t>
            </a:r>
            <a:r>
              <a:rPr lang="en-US" dirty="0" err="1"/>
              <a:t>google_socks</a:t>
            </a:r>
            <a:r>
              <a:rPr lang="en-US" dirty="0"/>
              <a:t> is a script that allows two sockets to communicate while relaying data through Google Drive.</a:t>
            </a:r>
          </a:p>
          <a:p>
            <a:pPr marL="171425" indent="-171425">
              <a:spcAft>
                <a:spcPts val="0"/>
              </a:spcAft>
              <a:buFont typeface="Arial" panose="020B0604020202020204" pitchFamily="34" charset="0"/>
              <a:buChar char="•"/>
            </a:pPr>
            <a:r>
              <a:rPr lang="en-US" dirty="0" err="1"/>
              <a:t>Slackor</a:t>
            </a:r>
            <a:r>
              <a:rPr lang="en-US" dirty="0"/>
              <a:t>: Developed by </a:t>
            </a:r>
            <a:r>
              <a:rPr lang="en-US" dirty="0" err="1"/>
              <a:t>Coalfire</a:t>
            </a:r>
            <a:r>
              <a:rPr lang="en-US" dirty="0"/>
              <a:t>, </a:t>
            </a:r>
            <a:r>
              <a:rPr lang="en-US" dirty="0" err="1"/>
              <a:t>Slackor</a:t>
            </a:r>
            <a:r>
              <a:rPr lang="en-US" dirty="0"/>
              <a:t> is a Golang implant that uses Slack as a command and control channel.</a:t>
            </a:r>
          </a:p>
          <a:p>
            <a:pPr marL="171425" indent="-171425">
              <a:spcAft>
                <a:spcPts val="0"/>
              </a:spcAft>
              <a:buFont typeface="Arial" panose="020B0604020202020204" pitchFamily="34" charset="0"/>
              <a:buChar char="•"/>
            </a:pPr>
            <a:r>
              <a:rPr lang="en-US" dirty="0" err="1"/>
              <a:t>Twittor</a:t>
            </a:r>
            <a:r>
              <a:rPr lang="en-US" dirty="0"/>
              <a:t>: Developed by @PaulWebSec, </a:t>
            </a:r>
            <a:r>
              <a:rPr lang="en-US" dirty="0" err="1"/>
              <a:t>Twittor</a:t>
            </a:r>
            <a:r>
              <a:rPr lang="en-US" dirty="0"/>
              <a:t> is a Python backdoor that uses Twitter direct messages as a command and control server.</a:t>
            </a:r>
          </a:p>
          <a:p>
            <a:pPr marL="171425" indent="-171425">
              <a:buFont typeface="Arial" panose="020B0604020202020204" pitchFamily="34" charset="0"/>
              <a:buChar char="•"/>
            </a:pPr>
            <a:r>
              <a:rPr lang="en-US" dirty="0" err="1"/>
              <a:t>godoh</a:t>
            </a:r>
            <a:r>
              <a:rPr lang="en-US" dirty="0"/>
              <a:t>: Developed by </a:t>
            </a:r>
            <a:r>
              <a:rPr lang="en-US" dirty="0" err="1"/>
              <a:t>SensePost</a:t>
            </a:r>
            <a:r>
              <a:rPr lang="en-US" dirty="0"/>
              <a:t> Command and Control framework, </a:t>
            </a:r>
            <a:r>
              <a:rPr lang="en-US" dirty="0" err="1"/>
              <a:t>godoh</a:t>
            </a:r>
            <a:r>
              <a:rPr lang="en-US" dirty="0"/>
              <a:t> is written in Golang and uses DNS-over-HTTPS as a transport medium.</a:t>
            </a:r>
          </a:p>
          <a:p>
            <a:r>
              <a:rPr lang="en-US" dirty="0"/>
              <a:t>References: </a:t>
            </a:r>
          </a:p>
          <a:p>
            <a:pPr marL="171450" indent="-171450">
              <a:spcAft>
                <a:spcPts val="0"/>
              </a:spcAft>
              <a:buFont typeface="Arial" panose="020B0604020202020204" pitchFamily="34" charset="0"/>
              <a:buChar char="•"/>
            </a:pPr>
            <a:r>
              <a:rPr lang="en-US" dirty="0"/>
              <a:t>https://github.com/byt3bl33d3r/gcat</a:t>
            </a:r>
          </a:p>
          <a:p>
            <a:pPr marL="171450" indent="-171450">
              <a:spcAft>
                <a:spcPts val="0"/>
              </a:spcAft>
              <a:buFont typeface="Arial" panose="020B0604020202020204" pitchFamily="34" charset="0"/>
              <a:buChar char="•"/>
            </a:pPr>
            <a:r>
              <a:rPr lang="en-US" dirty="0"/>
              <a:t>https://github.com/lukebaggett/google_socks</a:t>
            </a:r>
          </a:p>
          <a:p>
            <a:pPr marL="171450" indent="-171450">
              <a:spcAft>
                <a:spcPts val="0"/>
              </a:spcAft>
              <a:buFont typeface="Arial" panose="020B0604020202020204" pitchFamily="34" charset="0"/>
              <a:buChar char="•"/>
            </a:pPr>
            <a:r>
              <a:rPr lang="en-US" dirty="0"/>
              <a:t>https://github.com/Coalfire-Research/Slackor</a:t>
            </a:r>
          </a:p>
          <a:p>
            <a:pPr marL="171450" indent="-171450">
              <a:spcAft>
                <a:spcPts val="0"/>
              </a:spcAft>
              <a:buFont typeface="Arial" panose="020B0604020202020204" pitchFamily="34" charset="0"/>
              <a:buChar char="•"/>
            </a:pPr>
            <a:r>
              <a:rPr lang="en-US" dirty="0"/>
              <a:t>https://github.com/PaulSec/twittor</a:t>
            </a:r>
          </a:p>
          <a:p>
            <a:pPr marL="171450" indent="-171450">
              <a:buFont typeface="Arial" panose="020B0604020202020204" pitchFamily="34" charset="0"/>
              <a:buChar char="•"/>
            </a:pPr>
            <a:r>
              <a:rPr lang="en-US" dirty="0"/>
              <a:t>https://github.com/sensepost/godoh</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10</a:t>
            </a:fld>
            <a:endParaRPr lang="en-US" dirty="0"/>
          </a:p>
        </p:txBody>
      </p:sp>
    </p:spTree>
    <p:extLst>
      <p:ext uri="{BB962C8B-B14F-4D97-AF65-F5344CB8AC3E}">
        <p14:creationId xmlns:p14="http://schemas.microsoft.com/office/powerpoint/2010/main" val="2791810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 listener needs a client to connect to it for command and control. Depending on the framework/tool, they may be called stagers, payloads, implants, agents, and/or grunts. This is the code that will run on the target system and communicate to the listener over the respective channel. Many red team tools will generate the client in a variety of different formats.</a:t>
            </a:r>
          </a:p>
        </p:txBody>
      </p:sp>
      <p:sp>
        <p:nvSpPr>
          <p:cNvPr id="4" name="Slide Number Placeholder 3"/>
          <p:cNvSpPr>
            <a:spLocks noGrp="1"/>
          </p:cNvSpPr>
          <p:nvPr>
            <p:ph type="sldNum" sz="quarter" idx="5"/>
          </p:nvPr>
        </p:nvSpPr>
        <p:spPr/>
        <p:txBody>
          <a:bodyPr/>
          <a:lstStyle/>
          <a:p>
            <a:fld id="{3E35E697-39D1-7641-AEE2-3F6A60E264FC}" type="slidenum">
              <a:rPr lang="en-US" smtClean="0"/>
              <a:pPr/>
              <a:t>11</a:t>
            </a:fld>
            <a:endParaRPr lang="en-US" dirty="0"/>
          </a:p>
        </p:txBody>
      </p:sp>
    </p:spTree>
    <p:extLst>
      <p:ext uri="{BB962C8B-B14F-4D97-AF65-F5344CB8AC3E}">
        <p14:creationId xmlns:p14="http://schemas.microsoft.com/office/powerpoint/2010/main" val="312671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6B211-3745-7B50-93F1-48F4EAB3E2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DB0FE-FD10-8864-3EB0-88D960D72E5A}"/>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846CE329-2B16-4448-90C1-35E7BE6E35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61726F-F6DF-776C-666A-779787B532C6}"/>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01852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A5E07-C168-8BDD-9368-C43869ABF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C54A89-27B0-E2EA-9EDD-B2148B2895B1}"/>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5DA495DB-564B-B5EB-5ABC-BC7408B76A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FB4D7F-DFD7-76CB-E974-7061A7B4BCCD}"/>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23755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7688E-9703-7BC2-96FF-F5A103B888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29B8D-89A6-DAB5-FCE4-968DA2D264AE}"/>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CFFD40C7-81D8-F17C-8B84-8A47354A30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3729D1-3040-9C18-797B-B0639D545E07}"/>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009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CCD73-691C-4D70-2C96-1DE3F4DF5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2AB09-F007-BD9A-0D28-01102B236CC8}"/>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3A9F063B-42CD-117A-C8C9-947576F0EF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5B1BBA-0063-B9D2-5C3C-5073956D7CCB}"/>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08358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A0CF9-D006-B748-4082-47490B134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995F8-1844-90CC-81AD-23B7977ACEA5}"/>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0885A849-A19F-1E3E-3DC9-CA363BB375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3841A0-92DA-F17C-DA62-82AE64FDF780}"/>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42762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79F47-D49A-8098-FCA0-C7A24F86B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FF027-E1E5-8423-4E50-3D6E130390E2}"/>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67136838-8AA8-9354-A859-C5D2A7D42E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1607BF-AF05-18E7-F842-2D580F045C05}"/>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72366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9BB36-E979-0116-C0D9-519FAE3902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06ABB-EDED-5553-F267-904B76CB3D50}"/>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68E281D7-2AFF-3A79-34BB-E47956BB4C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B28271-A0EE-9A07-A8C0-9DFEB78742A1}"/>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94668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61244-7287-F18F-3487-419A158E52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B6787-7514-F8CC-7D2F-720A9747BC49}"/>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F903DE8C-D29E-5D9B-8BF5-9BA1631C81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31E42C-1869-CF85-39B8-93623735CB3D}"/>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75949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06B75-841A-3D75-22B3-F1E80251D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79989-8B32-A228-44C8-B48516D6244C}"/>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BBCA820B-C6E0-1002-9A9B-141B1B54F0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34A445-8198-688A-AC01-95B217C79DDA}"/>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9885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673CE-5AFB-8E5F-FEC0-B169BDFCDF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B2283-95AA-CEFC-2224-D16731158B4F}"/>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3E723654-24F2-718A-DB30-73A9CF955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7CBE0C-C87A-DA86-9003-986F6F80E37B}"/>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0961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3792B-8B1D-B906-DF31-245461F4D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A4E8D-8CE6-24DE-8EAD-632C558093CC}"/>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44F36119-2C32-CE3C-69A6-A126CE350C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0F6F60-BD46-7BD8-090F-58729CF178BC}"/>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2554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538E-E776-6AF1-AD5F-0D1672B80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45D99B-9510-0EA5-59BA-AF6BB528AA28}"/>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D42CDC56-9927-3068-CCB5-35A8AA269564}"/>
              </a:ext>
            </a:extLst>
          </p:cNvPr>
          <p:cNvSpPr>
            <a:spLocks noGrp="1"/>
          </p:cNvSpPr>
          <p:nvPr>
            <p:ph type="body" idx="1"/>
          </p:nvPr>
        </p:nvSpPr>
        <p:spPr/>
        <p:txBody>
          <a:bodyPr/>
          <a:lstStyle/>
          <a:p>
            <a:r>
              <a:rPr lang="en-US" altLang="en-US" dirty="0"/>
              <a:t>This area is intentionally left blank.</a:t>
            </a:r>
            <a:endParaRPr lang="en-US" dirty="0"/>
          </a:p>
        </p:txBody>
      </p:sp>
      <p:sp>
        <p:nvSpPr>
          <p:cNvPr id="4" name="Slide Number Placeholder 3">
            <a:extLst>
              <a:ext uri="{FF2B5EF4-FFF2-40B4-BE49-F238E27FC236}">
                <a16:creationId xmlns:a16="http://schemas.microsoft.com/office/drawing/2014/main" id="{AF358B19-7386-5EC6-2D96-7DDAF0CCD827}"/>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55109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6420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06545-A41C-2820-7945-36F0958EC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C6D0F-5400-20D8-3849-E9C44DE303FF}"/>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44143E5A-221A-BDF9-32E2-D30588702A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C4DD60-135B-730F-7BD9-EC8CDBE27519}"/>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74408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24B2E-3B7A-8ED5-161A-80EC355F15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27EA5-1C06-A8B4-A16C-A96C76CE1E2E}"/>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4CCDC14C-F48F-9424-E4CC-9BBCAAEC2A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805CBB-C77B-30EB-A0AF-5C36950E98A7}"/>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89311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B39C2-5869-0B85-5FAD-B93E02A74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3B7BA-AB2B-4DBB-D1B4-62C61263C91D}"/>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0AF57D24-3DCC-5E2A-638C-F7A7A63A8D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26B19A-4CE3-57B4-8051-33D8741FB4D6}"/>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79239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1B445-FB8C-DE46-859C-4B43F5F4A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19B62-8C97-23F0-9499-4D5D6233FA9B}"/>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8D02C835-3025-6AEC-318C-BCAC37431FA6}"/>
              </a:ext>
            </a:extLst>
          </p:cNvPr>
          <p:cNvSpPr>
            <a:spLocks noGrp="1"/>
          </p:cNvSpPr>
          <p:nvPr>
            <p:ph type="body" idx="1"/>
          </p:nvPr>
        </p:nvSpPr>
        <p:spPr/>
        <p:txBody>
          <a:bodyPr/>
          <a:lstStyle/>
          <a:p>
            <a:r>
              <a:rPr lang="en-US" dirty="0"/>
              <a:t>Windows Remoting, also known as </a:t>
            </a:r>
            <a:r>
              <a:rPr lang="en-US" dirty="0" err="1"/>
              <a:t>WinRM</a:t>
            </a:r>
            <a:r>
              <a:rPr lang="en-US" dirty="0"/>
              <a:t>, is Microsoft's implementation of the WS-Management protocol. This is done through the usage of COM objects and can thus be utilized in scripting languages that support COM interoperability. </a:t>
            </a:r>
          </a:p>
          <a:p>
            <a:r>
              <a:rPr lang="en-US" b="0" dirty="0"/>
              <a:t>This can open up interesting attack avenues through scripting engines. </a:t>
            </a:r>
          </a:p>
          <a:p>
            <a:r>
              <a:rPr lang="en-US" b="0" dirty="0"/>
              <a:t>However, the most popular and well-known usage of Windows remoting is the PowerShell </a:t>
            </a:r>
            <a:r>
              <a:rPr lang="en-US" b="0" dirty="0" err="1"/>
              <a:t>commandlets</a:t>
            </a:r>
            <a:r>
              <a:rPr lang="en-US" b="0" dirty="0"/>
              <a:t> "Enter-</a:t>
            </a:r>
            <a:r>
              <a:rPr lang="en-US" b="0" dirty="0" err="1"/>
              <a:t>PSSession</a:t>
            </a:r>
            <a:r>
              <a:rPr lang="en-US" b="0" dirty="0"/>
              <a:t>" or "Invoke-Command."</a:t>
            </a:r>
            <a:endParaRPr lang="en-US" dirty="0"/>
          </a:p>
          <a:p>
            <a:r>
              <a:rPr lang="en-US" dirty="0"/>
              <a:t>References:</a:t>
            </a:r>
          </a:p>
          <a:p>
            <a:pPr marL="171450" indent="-171450">
              <a:spcAft>
                <a:spcPts val="0"/>
              </a:spcAft>
              <a:buFont typeface="Arial" panose="020B0604020202020204" pitchFamily="34" charset="0"/>
              <a:buChar char="•"/>
            </a:pPr>
            <a:r>
              <a:rPr lang="en-US" dirty="0"/>
              <a:t>https://docs.microsoft.com/en-us/Windows/win32/winrm/portal </a:t>
            </a:r>
          </a:p>
          <a:p>
            <a:pPr marL="171450" indent="-171450">
              <a:buFont typeface="Arial" panose="020B0604020202020204" pitchFamily="34" charset="0"/>
              <a:buChar char="•"/>
            </a:pPr>
            <a:r>
              <a:rPr lang="en-US" dirty="0"/>
              <a:t>https://docs.microsoft.com/en-us/Windows/win32/winrm/scripting-in-Windows-remote-management</a:t>
            </a:r>
          </a:p>
        </p:txBody>
      </p:sp>
      <p:sp>
        <p:nvSpPr>
          <p:cNvPr id="4" name="Slide Number Placeholder 3">
            <a:extLst>
              <a:ext uri="{FF2B5EF4-FFF2-40B4-BE49-F238E27FC236}">
                <a16:creationId xmlns:a16="http://schemas.microsoft.com/office/drawing/2014/main" id="{0AA29DC0-311F-FED0-80EF-F77CB54D2655}"/>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09350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 downside of Windows remoting is that it is not enabled by default on workstations.</a:t>
            </a:r>
          </a:p>
          <a:p>
            <a:r>
              <a:rPr lang="en-US" dirty="0"/>
              <a:t>However, on servers starting Windows Server 2012, this feature is present and active by default. The default security descriptor on </a:t>
            </a:r>
            <a:r>
              <a:rPr lang="en-US" dirty="0" err="1"/>
              <a:t>WinRM</a:t>
            </a:r>
            <a:r>
              <a:rPr lang="en-US" dirty="0"/>
              <a:t> allows only members of the "Administrators" group and the "Remote management users" group to issue remote commands. </a:t>
            </a:r>
          </a:p>
          <a:p>
            <a:r>
              <a:rPr lang="en-US" dirty="0"/>
              <a:t>If you have administrative privileges on the remote machine, your commands get executed in high integrity (free UAC bypass!)</a:t>
            </a:r>
          </a:p>
          <a:p>
            <a:r>
              <a:rPr lang="en-US" dirty="0"/>
              <a:t>References:</a:t>
            </a:r>
          </a:p>
          <a:p>
            <a:pPr marL="171450" indent="-171450">
              <a:spcAft>
                <a:spcPts val="0"/>
              </a:spcAft>
              <a:buFont typeface="Arial" panose="020B0604020202020204" pitchFamily="34" charset="0"/>
              <a:buChar char="•"/>
            </a:pPr>
            <a:r>
              <a:rPr lang="en-US" dirty="0"/>
              <a:t>https://docs.microsoft.com/en-us/Windows/win32/winrm/portal</a:t>
            </a:r>
          </a:p>
          <a:p>
            <a:pPr marL="171450" indent="-171450">
              <a:spcAft>
                <a:spcPts val="0"/>
              </a:spcAft>
              <a:buFont typeface="Arial" panose="020B0604020202020204" pitchFamily="34" charset="0"/>
              <a:buChar char="•"/>
            </a:pPr>
            <a:r>
              <a:rPr lang="en-US" dirty="0"/>
              <a:t>https://docs.microsoft.com/en-us/Windows/win32/winrm/installation-and-configuration-for-Windows-remote-management</a:t>
            </a:r>
          </a:p>
          <a:p>
            <a:pPr marL="171450" indent="-171450">
              <a:buFont typeface="Arial" panose="020B0604020202020204" pitchFamily="34" charset="0"/>
              <a:buChar char="•"/>
            </a:pPr>
            <a:r>
              <a:rPr lang="en-US" dirty="0"/>
              <a:t>https://docs.microsoft.com/en-us/Windows/win32/winrm/installation-and-configuration-for-Windows-remote-management#rootsddl</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29213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Another cool feature about </a:t>
            </a:r>
            <a:r>
              <a:rPr lang="en-US" dirty="0" err="1"/>
              <a:t>WinRM</a:t>
            </a:r>
            <a:r>
              <a:rPr lang="en-US" dirty="0"/>
              <a:t> using PowerShell is that the </a:t>
            </a:r>
            <a:r>
              <a:rPr lang="en-US" dirty="0" err="1"/>
              <a:t>commandlets</a:t>
            </a:r>
            <a:r>
              <a:rPr lang="en-US" dirty="0"/>
              <a:t> accept the Credential parameter.</a:t>
            </a:r>
          </a:p>
          <a:p>
            <a:r>
              <a:rPr lang="en-US" dirty="0"/>
              <a:t>This allows you to use alternative credentials without the need to create new tokens or any other user impersonation techniques that we have already covered.</a:t>
            </a:r>
          </a:p>
          <a:p>
            <a:pPr marL="0" marR="0" lvl="0" indent="0" algn="l" defTabSz="914400" rtl="0" eaLnBrk="0" fontAlgn="base" latinLnBrk="0" hangingPunct="0">
              <a:lnSpc>
                <a:spcPct val="100000"/>
              </a:lnSpc>
              <a:spcBef>
                <a:spcPts val="0"/>
              </a:spcBef>
              <a:spcAft>
                <a:spcPts val="0"/>
              </a:spcAft>
              <a:buClrTx/>
              <a:buSzTx/>
              <a:buFontTx/>
              <a:buNone/>
              <a:tabLst/>
              <a:defRPr/>
            </a:pPr>
            <a:r>
              <a:rPr lang="en-US" sz="1200" dirty="0">
                <a:solidFill>
                  <a:schemeClr val="tx1"/>
                </a:solidFill>
                <a:latin typeface="Courier New" panose="02070309020205020404" pitchFamily="49" charset="0"/>
                <a:cs typeface="Courier New" panose="02070309020205020404" pitchFamily="49" charset="0"/>
              </a:rPr>
              <a:t>Enter-</a:t>
            </a:r>
            <a:r>
              <a:rPr lang="en-US" sz="1200" dirty="0" err="1">
                <a:solidFill>
                  <a:schemeClr val="tx1"/>
                </a:solidFill>
                <a:latin typeface="Courier New" panose="02070309020205020404" pitchFamily="49" charset="0"/>
                <a:cs typeface="Courier New" panose="02070309020205020404" pitchFamily="49" charset="0"/>
              </a:rPr>
              <a:t>PSSession</a:t>
            </a:r>
            <a:r>
              <a:rPr lang="en-US" sz="1200" dirty="0">
                <a:solidFill>
                  <a:schemeClr val="tx1"/>
                </a:solidFill>
                <a:latin typeface="Courier New" panose="02070309020205020404" pitchFamily="49" charset="0"/>
                <a:cs typeface="Courier New" panose="02070309020205020404" pitchFamily="49" charset="0"/>
              </a:rPr>
              <a:t> -</a:t>
            </a:r>
            <a:r>
              <a:rPr lang="en-US" sz="1200" dirty="0" err="1">
                <a:solidFill>
                  <a:schemeClr val="tx1"/>
                </a:solidFill>
                <a:latin typeface="Courier New" panose="02070309020205020404" pitchFamily="49" charset="0"/>
                <a:cs typeface="Courier New" panose="02070309020205020404" pitchFamily="49" charset="0"/>
              </a:rPr>
              <a:t>ComputerName</a:t>
            </a:r>
            <a:r>
              <a:rPr lang="en-US" sz="1200" dirty="0">
                <a:solidFill>
                  <a:schemeClr val="tx1"/>
                </a:solidFill>
                <a:latin typeface="Courier New" panose="02070309020205020404" pitchFamily="49" charset="0"/>
                <a:cs typeface="Courier New" panose="02070309020205020404" pitchFamily="49" charset="0"/>
              </a:rPr>
              <a:t> FS01.asgard.corp -Credential </a:t>
            </a:r>
            <a:r>
              <a:rPr lang="en-US" sz="1200" dirty="0" err="1">
                <a:solidFill>
                  <a:schemeClr val="tx1"/>
                </a:solidFill>
                <a:latin typeface="Courier New" panose="02070309020205020404" pitchFamily="49" charset="0"/>
                <a:cs typeface="Courier New" panose="02070309020205020404" pitchFamily="49" charset="0"/>
              </a:rPr>
              <a:t>asgard</a:t>
            </a:r>
            <a:r>
              <a:rPr lang="en-US" sz="1200" dirty="0">
                <a:solidFill>
                  <a:schemeClr val="tx1"/>
                </a:solidFill>
                <a:latin typeface="Courier New" panose="02070309020205020404" pitchFamily="49" charset="0"/>
                <a:cs typeface="Courier New" panose="02070309020205020404" pitchFamily="49" charset="0"/>
              </a:rPr>
              <a:t>\Odin</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2950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648B4-1AA0-16C5-3DD1-CFFB18A21D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C05CE-3B99-015B-7E01-8BFA4E0FA081}"/>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224E9FAA-4550-86F1-F0E6-002CB28273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7F83D7-C501-302B-BCEB-687E4A76A3D0}"/>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71078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82255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indent="0">
              <a:buNone/>
            </a:pPr>
            <a:r>
              <a:rPr lang="en-US" dirty="0" err="1"/>
              <a:t>PsExec</a:t>
            </a:r>
            <a:r>
              <a:rPr lang="en-US" dirty="0"/>
              <a:t> is an awesome tool that can be used to execute commands on remote computers. It is particularly interesting for attackers as it is part of the </a:t>
            </a:r>
            <a:r>
              <a:rPr lang="en-US" dirty="0" err="1"/>
              <a:t>sysinternals</a:t>
            </a:r>
            <a:r>
              <a:rPr lang="en-US" dirty="0"/>
              <a:t> suite. </a:t>
            </a:r>
          </a:p>
          <a:p>
            <a:pPr marL="0" indent="0">
              <a:buNone/>
            </a:pPr>
            <a:r>
              <a:rPr lang="en-US" dirty="0"/>
              <a:t>This means the tool is Microsoft-backed and carries Microsoft's digital signature. </a:t>
            </a:r>
            <a:r>
              <a:rPr lang="en-US" dirty="0" err="1"/>
              <a:t>PsExec</a:t>
            </a:r>
            <a:r>
              <a:rPr lang="en-US" dirty="0"/>
              <a:t> works as follows:</a:t>
            </a:r>
          </a:p>
          <a:p>
            <a:pPr marL="173038" indent="-173038">
              <a:spcAft>
                <a:spcPts val="0"/>
              </a:spcAft>
              <a:buFont typeface="+mj-lt"/>
              <a:buAutoNum type="arabicPeriod"/>
            </a:pPr>
            <a:r>
              <a:rPr lang="en-US" dirty="0"/>
              <a:t>Establishes an SMB connection</a:t>
            </a:r>
          </a:p>
          <a:p>
            <a:pPr marL="173038" indent="-173038">
              <a:spcAft>
                <a:spcPts val="0"/>
              </a:spcAft>
              <a:buFont typeface="+mj-lt"/>
              <a:buAutoNum type="arabicPeriod"/>
            </a:pPr>
            <a:r>
              <a:rPr lang="en-US" dirty="0"/>
              <a:t>Copies the service executable to the target</a:t>
            </a:r>
          </a:p>
          <a:p>
            <a:pPr marL="173038" indent="-173038">
              <a:spcAft>
                <a:spcPts val="0"/>
              </a:spcAft>
              <a:buFont typeface="+mj-lt"/>
              <a:buAutoNum type="arabicPeriod"/>
            </a:pPr>
            <a:r>
              <a:rPr lang="en-US" dirty="0"/>
              <a:t>Starts the service (PSEXESVC)</a:t>
            </a:r>
          </a:p>
          <a:p>
            <a:pPr marL="173038" indent="-173038">
              <a:buFont typeface="+mj-lt"/>
              <a:buAutoNum type="arabicPeriod"/>
            </a:pPr>
            <a:r>
              <a:rPr lang="en-US" dirty="0"/>
              <a:t>Creates a named pipe (\\.\pipe\</a:t>
            </a:r>
            <a:r>
              <a:rPr lang="en-US" dirty="0" err="1"/>
              <a:t>psexesvc</a:t>
            </a:r>
            <a:r>
              <a:rPr lang="en-US" dirty="0"/>
              <a:t>)</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7896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0" fontAlgn="base" latinLnBrk="0" hangingPunct="0">
              <a:spcBef>
                <a:spcPts val="0"/>
              </a:spcBef>
              <a:buClrTx/>
              <a:buSzTx/>
              <a:buFontTx/>
              <a:buNone/>
              <a:tabLst/>
              <a:defRPr/>
            </a:pPr>
            <a:r>
              <a:rPr lang="en-US" dirty="0"/>
              <a:t>Because </a:t>
            </a:r>
            <a:r>
              <a:rPr lang="en-US" dirty="0" err="1"/>
              <a:t>PsExec</a:t>
            </a:r>
            <a:r>
              <a:rPr lang="en-US" dirty="0"/>
              <a:t> creates a new service, it is possible to elevate privileges all the way to SYSTEM. </a:t>
            </a:r>
          </a:p>
          <a:p>
            <a:pPr marL="0" marR="0" lvl="0" indent="0" algn="l" defTabSz="914400" rtl="0" eaLnBrk="0" fontAlgn="base" latinLnBrk="0" hangingPunct="0">
              <a:spcBef>
                <a:spcPts val="0"/>
              </a:spcBef>
              <a:buClrTx/>
              <a:buSzTx/>
              <a:buFontTx/>
              <a:buNone/>
              <a:tabLst/>
              <a:defRPr/>
            </a:pPr>
            <a:r>
              <a:rPr lang="en-US" dirty="0"/>
              <a:t>The downside is that </a:t>
            </a:r>
            <a:r>
              <a:rPr lang="en-US" dirty="0" err="1"/>
              <a:t>PsExec</a:t>
            </a:r>
            <a:r>
              <a:rPr lang="en-US" dirty="0"/>
              <a:t> is very noisy due to the way it functions. </a:t>
            </a:r>
          </a:p>
          <a:p>
            <a:pPr marL="0" marR="0" lvl="0" indent="0" algn="l" defTabSz="914400" rtl="0" eaLnBrk="0" fontAlgn="base" latinLnBrk="0" hangingPunct="0">
              <a:spcBef>
                <a:spcPts val="0"/>
              </a:spcBef>
              <a:buClrTx/>
              <a:buSzTx/>
              <a:buFontTx/>
              <a:buNone/>
              <a:tabLst/>
              <a:defRPr/>
            </a:pPr>
            <a:r>
              <a:rPr lang="en-US" dirty="0"/>
              <a:t>Every single step of the </a:t>
            </a:r>
            <a:r>
              <a:rPr lang="en-US" dirty="0" err="1"/>
              <a:t>PsExec</a:t>
            </a:r>
            <a:r>
              <a:rPr lang="en-US" dirty="0"/>
              <a:t> execution flow generates new logs. It is thus not really </a:t>
            </a:r>
            <a:r>
              <a:rPr lang="en-US" dirty="0" err="1"/>
              <a:t>OpSec</a:t>
            </a:r>
            <a:r>
              <a:rPr lang="en-US" dirty="0"/>
              <a:t>-safe unless </a:t>
            </a:r>
            <a:r>
              <a:rPr lang="en-US" dirty="0" err="1"/>
              <a:t>PsExec</a:t>
            </a:r>
            <a:r>
              <a:rPr lang="en-US" dirty="0"/>
              <a:t> gets used in the environment you are operating in on a regular basis. </a:t>
            </a:r>
          </a:p>
          <a:p>
            <a:r>
              <a:rPr lang="en-US" dirty="0"/>
              <a:t>References:</a:t>
            </a:r>
          </a:p>
          <a:p>
            <a:pPr marL="171450" indent="-171450">
              <a:spcAft>
                <a:spcPts val="0"/>
              </a:spcAft>
              <a:buFont typeface="Arial" panose="020B0604020202020204" pitchFamily="34" charset="0"/>
              <a:buChar char="•"/>
            </a:pPr>
            <a:r>
              <a:rPr lang="en-US" b="0" dirty="0"/>
              <a:t>https://redcanary.com/blog/threat-hunting-psexec-lateral-movement/</a:t>
            </a:r>
          </a:p>
          <a:p>
            <a:pPr marL="171450" indent="-171450">
              <a:spcAft>
                <a:spcPts val="0"/>
              </a:spcAft>
              <a:buFont typeface="Arial" panose="020B0604020202020204" pitchFamily="34" charset="0"/>
              <a:buChar char="•"/>
            </a:pPr>
            <a:r>
              <a:rPr lang="en-US" b="0" dirty="0"/>
              <a:t>https://www.praetorian.com/blog/threat-hunting-how-to-detect-psexec/</a:t>
            </a:r>
          </a:p>
          <a:p>
            <a:pPr marL="171450" indent="-171450">
              <a:buFont typeface="Arial" panose="020B0604020202020204" pitchFamily="34" charset="0"/>
              <a:buChar char="•"/>
            </a:pPr>
            <a:r>
              <a:rPr lang="en-US" dirty="0"/>
              <a:t>Image source: </a:t>
            </a:r>
            <a:r>
              <a:rPr lang="en-US" b="0" dirty="0"/>
              <a:t>https://www.flaticon.com/</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83172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 Service Control Manager is yet another way to execute lateral movement. </a:t>
            </a:r>
          </a:p>
          <a:p>
            <a:r>
              <a:rPr lang="en-US" dirty="0"/>
              <a:t>This functionality uses RPC for communication between endpoints and requires local admin privileges on the remote host. </a:t>
            </a:r>
          </a:p>
          <a:p>
            <a:r>
              <a:rPr lang="en-US" dirty="0"/>
              <a:t>This is not </a:t>
            </a:r>
            <a:r>
              <a:rPr lang="en-US" dirty="0" err="1"/>
              <a:t>OpSec</a:t>
            </a:r>
            <a:r>
              <a:rPr lang="en-US" dirty="0"/>
              <a:t> safe, as service creation is not something that happens all that often, especially not from a remote resource. It is, however, a nice way to get a SYSTEM-level implant running.</a:t>
            </a:r>
          </a:p>
          <a:p>
            <a:r>
              <a:rPr lang="en-US" dirty="0"/>
              <a:t>A "more" albeit still not great </a:t>
            </a:r>
            <a:r>
              <a:rPr lang="en-US" dirty="0" err="1"/>
              <a:t>OpSec</a:t>
            </a:r>
            <a:r>
              <a:rPr lang="en-US" dirty="0"/>
              <a:t> safe way of performing this kind of lateral movement is to modify an already existing service's "</a:t>
            </a:r>
            <a:r>
              <a:rPr lang="en-US" dirty="0" err="1"/>
              <a:t>binpath</a:t>
            </a:r>
            <a:r>
              <a:rPr lang="en-US" dirty="0"/>
              <a:t>" temporarily, execute your payload, and, if possible, revert the service to the original </a:t>
            </a:r>
            <a:r>
              <a:rPr lang="en-US" dirty="0" err="1"/>
              <a:t>binpath</a:t>
            </a:r>
            <a:r>
              <a:rPr lang="en-US" dirty="0"/>
              <a:t>.</a:t>
            </a:r>
            <a:endParaRPr lang="en-US" b="1" dirty="0"/>
          </a:p>
          <a:p>
            <a:r>
              <a:rPr lang="en-US" b="1" dirty="0"/>
              <a:t>Tip:</a:t>
            </a:r>
            <a:r>
              <a:rPr lang="en-US" b="0" dirty="0"/>
              <a:t> A service executable has special requirements in order to keep running. You </a:t>
            </a:r>
            <a:r>
              <a:rPr lang="en-US" b="1" dirty="0"/>
              <a:t>can</a:t>
            </a:r>
            <a:r>
              <a:rPr lang="en-US" b="0" dirty="0"/>
              <a:t> start a service with a nonservice executable, but it will crash after a few seconds. If you want to use a non-service executable, opt for a process injector, as your binary will die after a few seconds.</a:t>
            </a:r>
            <a:endParaRPr lang="en-US" dirty="0"/>
          </a:p>
          <a:p>
            <a:pPr marL="0" marR="0" lvl="0" indent="0" algn="l" defTabSz="914400" rtl="0" eaLnBrk="0" fontAlgn="base" latinLnBrk="0" hangingPunct="0">
              <a:lnSpc>
                <a:spcPct val="100000"/>
              </a:lnSpc>
              <a:spcBef>
                <a:spcPts val="0"/>
              </a:spcBef>
              <a:buClrTx/>
              <a:buSzTx/>
              <a:buFontTx/>
              <a:buNone/>
              <a:tabLst/>
              <a:defRPr/>
            </a:pPr>
            <a:r>
              <a:rPr lang="en-US" sz="1200" dirty="0">
                <a:solidFill>
                  <a:schemeClr val="tx1"/>
                </a:solidFill>
                <a:latin typeface="Courier New" panose="02070309020205020404" pitchFamily="49" charset="0"/>
                <a:cs typeface="Courier New" panose="02070309020205020404" pitchFamily="49" charset="0"/>
              </a:rPr>
              <a:t>C:\&gt; Sc \\remotecomputer create </a:t>
            </a:r>
            <a:r>
              <a:rPr lang="en-US" sz="1200" dirty="0" err="1">
                <a:solidFill>
                  <a:schemeClr val="tx1"/>
                </a:solidFill>
                <a:latin typeface="Courier New" panose="02070309020205020404" pitchFamily="49" charset="0"/>
                <a:cs typeface="Courier New" panose="02070309020205020404" pitchFamily="49" charset="0"/>
              </a:rPr>
              <a:t>legitservice</a:t>
            </a:r>
            <a:r>
              <a:rPr lang="en-US" sz="1200" dirty="0">
                <a:solidFill>
                  <a:schemeClr val="tx1"/>
                </a:solidFill>
                <a:latin typeface="Courier New" panose="02070309020205020404" pitchFamily="49" charset="0"/>
                <a:cs typeface="Courier New" panose="02070309020205020404" pitchFamily="49" charset="0"/>
              </a:rPr>
              <a:t> </a:t>
            </a:r>
            <a:r>
              <a:rPr lang="en-US" sz="1200" dirty="0" err="1">
                <a:solidFill>
                  <a:schemeClr val="tx1"/>
                </a:solidFill>
                <a:latin typeface="Courier New" panose="02070309020205020404" pitchFamily="49" charset="0"/>
                <a:cs typeface="Courier New" panose="02070309020205020404" pitchFamily="49" charset="0"/>
              </a:rPr>
              <a:t>binpath</a:t>
            </a:r>
            <a:r>
              <a:rPr lang="en-US" sz="1200" dirty="0">
                <a:solidFill>
                  <a:schemeClr val="tx1"/>
                </a:solidFill>
                <a:latin typeface="Courier New" panose="02070309020205020404" pitchFamily="49" charset="0"/>
                <a:cs typeface="Courier New" panose="02070309020205020404" pitchFamily="49" charset="0"/>
              </a:rPr>
              <a:t>= C:\TotallyLegitSvc.exe start= auto</a:t>
            </a:r>
            <a:endParaRPr lang="en-US" dirty="0"/>
          </a:p>
          <a:p>
            <a:r>
              <a:rPr lang="en-US" dirty="0"/>
              <a:t>References:</a:t>
            </a:r>
          </a:p>
          <a:p>
            <a:pPr marL="171450" indent="-171450">
              <a:spcAft>
                <a:spcPts val="0"/>
              </a:spcAft>
              <a:buFont typeface="Arial" panose="020B0604020202020204" pitchFamily="34" charset="0"/>
              <a:buChar char="•"/>
            </a:pPr>
            <a:r>
              <a:rPr lang="en-US" dirty="0"/>
              <a:t>https://docs.microsoft.com/en-GB/Windows-server/administration/Windows-commands/sc-create</a:t>
            </a:r>
          </a:p>
          <a:p>
            <a:pPr marL="171450" indent="-171450">
              <a:buFont typeface="Arial" panose="020B0604020202020204" pitchFamily="34" charset="0"/>
              <a:buChar char="•"/>
            </a:pPr>
            <a:r>
              <a:rPr lang="en-US" dirty="0"/>
              <a:t>Image source: https://www.flaticon.com/</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4758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45200-3539-BB9A-BA94-3C8E24686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9C92E1-FC1C-5FC6-42EA-B2207BD47C1D}"/>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3CDDD6ED-7ED4-F941-5450-8B0AEE5837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FE418B-FA54-9EF7-84BB-CEBDC6239BE1}"/>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5765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13294-8C04-96F3-FF96-D8D0D61E6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2BFD02-0EA5-13E1-FA2A-03119978F80A}"/>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E8A129FB-AF2F-D980-7316-F92C73F52F50}"/>
              </a:ext>
            </a:extLst>
          </p:cNvPr>
          <p:cNvSpPr>
            <a:spLocks noGrp="1"/>
          </p:cNvSpPr>
          <p:nvPr>
            <p:ph type="body" idx="1"/>
          </p:nvPr>
        </p:nvSpPr>
        <p:spPr/>
        <p:txBody>
          <a:bodyPr/>
          <a:lstStyle/>
          <a:p>
            <a:r>
              <a:rPr lang="en-US" altLang="en-US" dirty="0"/>
              <a:t>This area is intentionally left blank.</a:t>
            </a:r>
            <a:endParaRPr lang="en-US" dirty="0"/>
          </a:p>
        </p:txBody>
      </p:sp>
      <p:sp>
        <p:nvSpPr>
          <p:cNvPr id="4" name="Slide Number Placeholder 3">
            <a:extLst>
              <a:ext uri="{FF2B5EF4-FFF2-40B4-BE49-F238E27FC236}">
                <a16:creationId xmlns:a16="http://schemas.microsoft.com/office/drawing/2014/main" id="{082EA204-4AB0-E34D-307D-8230FB9390AF}"/>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22241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2F6AF-15ED-7D52-85F8-4861035E5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A22C4-1E9F-C86E-ECFA-BE98B186D794}"/>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3287FCB0-44B8-6E98-661F-445FDC13DF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5B3F4B-786C-832F-4AA6-0BBBF70D82D0}"/>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715871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ABAB-DACC-9F0B-4124-6D06E30C4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F7EAE-1832-C628-7940-3B78984E5AF1}"/>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EECCBEEE-FFEB-F83C-8FB3-585F70BC53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16AA62-A161-B5A1-65AA-BD9ADBF6DF64}"/>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1320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CAF88-1F1B-A261-DDBD-0B02A19F6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C5D92-F914-7D3F-D922-FD1D725B496A}"/>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84829AFD-979F-F47D-33D6-86BD14A42F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36EB36-67B2-EDA0-7806-CA908C580F1B}"/>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4490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This area is intentionally left blank.</a:t>
            </a:r>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4483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EEBD3-A61B-B5AF-A156-700BE9F50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7C785-0DA5-D979-C3FC-228DC898CF04}"/>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77CC788E-EE52-FDB4-C10D-481A2E322B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F2C4B4-AA13-DE55-BEE4-99A75C9A13C3}"/>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01692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This module introduces some of the concepts around command and control. We want to gain and maintain control in the target environment.</a:t>
            </a:r>
          </a:p>
          <a:p>
            <a:r>
              <a:rPr lang="en-US" dirty="0"/>
              <a:t>Reference: </a:t>
            </a:r>
          </a:p>
          <a:p>
            <a:pPr marL="171450" indent="-171450">
              <a:buFont typeface="Arial" panose="020B0604020202020204" pitchFamily="34" charset="0"/>
              <a:buChar char="•"/>
            </a:pPr>
            <a:r>
              <a:rPr lang="en-US" dirty="0"/>
              <a:t>https://attack.mitre.org/tactics/TA0011/</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8</a:t>
            </a:fld>
            <a:endParaRPr lang="en-US" dirty="0"/>
          </a:p>
        </p:txBody>
      </p:sp>
    </p:spTree>
    <p:extLst>
      <p:ext uri="{BB962C8B-B14F-4D97-AF65-F5344CB8AC3E}">
        <p14:creationId xmlns:p14="http://schemas.microsoft.com/office/powerpoint/2010/main" val="362589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 command and control (C2) server is an attacker-controlled system that is used to communicate with implants. These servers act as a command center by serving tasks and retrieving the results for the various implants deployed throughout the target space. Modern C2 servers use asynchronous communications in order to keep a lower network footprint and avoid detection.</a:t>
            </a:r>
          </a:p>
          <a:p>
            <a:r>
              <a:rPr lang="en-US" dirty="0"/>
              <a:t>There are a variety of C3, or custom command and control, frameworks and within each, a variety of methods to establish network communication or channels. We will discuss a few of those methods and focus on the more popular ones.</a:t>
            </a:r>
          </a:p>
          <a:p>
            <a:r>
              <a:rPr lang="en-US" dirty="0"/>
              <a:t>Reference: </a:t>
            </a:r>
          </a:p>
          <a:p>
            <a:pPr marL="171450" indent="-171450">
              <a:buFont typeface="Arial" panose="020B0604020202020204" pitchFamily="34" charset="0"/>
              <a:buChar char="•"/>
            </a:pPr>
            <a:r>
              <a:rPr lang="en-US" dirty="0"/>
              <a:t>https://attack.mitre.org/tactics/TA0011/</a:t>
            </a:r>
          </a:p>
          <a:p>
            <a:endParaRPr 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9</a:t>
            </a:fld>
            <a:endParaRPr lang="en-US" dirty="0"/>
          </a:p>
        </p:txBody>
      </p:sp>
    </p:spTree>
    <p:extLst>
      <p:ext uri="{BB962C8B-B14F-4D97-AF65-F5344CB8AC3E}">
        <p14:creationId xmlns:p14="http://schemas.microsoft.com/office/powerpoint/2010/main" val="448517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9BB29-8C87-6D41-82E9-E70E858D3C1D}"/>
              </a:ext>
            </a:extLst>
          </p:cNvPr>
          <p:cNvSpPr/>
          <p:nvPr userDrawn="1"/>
        </p:nvSpPr>
        <p:spPr>
          <a:xfrm>
            <a:off x="-2" y="0"/>
            <a:ext cx="12191998" cy="299803"/>
          </a:xfrm>
          <a:prstGeom prst="rect">
            <a:avLst/>
          </a:prstGeom>
          <a:solidFill>
            <a:srgbClr val="F5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Text Placeholder 3">
            <a:extLst>
              <a:ext uri="{FF2B5EF4-FFF2-40B4-BE49-F238E27FC236}">
                <a16:creationId xmlns:a16="http://schemas.microsoft.com/office/drawing/2014/main" id="{4189A381-0446-BB4C-A4E6-F4F04D8646BA}"/>
              </a:ext>
            </a:extLst>
          </p:cNvPr>
          <p:cNvSpPr>
            <a:spLocks noGrp="1" noRot="1" noMove="1" noResize="1" noEditPoints="1" noAdjustHandles="1" noChangeArrowheads="1" noChangeShapeType="1"/>
          </p:cNvSpPr>
          <p:nvPr>
            <p:ph type="body" sz="quarter" idx="11" hasCustomPrompt="1"/>
          </p:nvPr>
        </p:nvSpPr>
        <p:spPr>
          <a:xfrm>
            <a:off x="560101" y="6271949"/>
            <a:ext cx="9729788" cy="276999"/>
          </a:xfrm>
          <a:prstGeom prst="rect">
            <a:avLst/>
          </a:prstGeom>
        </p:spPr>
        <p:txBody>
          <a:bodyPr lIns="54000" anchor="ctr">
            <a:spAutoFit/>
          </a:bodyPr>
          <a:lstStyle>
            <a:lvl1pPr marL="0" indent="0" algn="l">
              <a:buNone/>
              <a:defRPr sz="1200" b="0" cap="all" spc="150" baseline="0">
                <a:solidFill>
                  <a:schemeClr val="tx1">
                    <a:alpha val="80000"/>
                  </a:schemeClr>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Enter copyright holder name  |  all rights reserved</a:t>
            </a:r>
          </a:p>
        </p:txBody>
      </p:sp>
      <p:sp>
        <p:nvSpPr>
          <p:cNvPr id="7" name="Rectangle 6">
            <a:extLst>
              <a:ext uri="{FF2B5EF4-FFF2-40B4-BE49-F238E27FC236}">
                <a16:creationId xmlns:a16="http://schemas.microsoft.com/office/drawing/2014/main" id="{AAD72331-F130-7A71-E8A1-7C479B63445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B8075FB-D63B-0484-E0D6-4B9E9E508804}"/>
              </a:ext>
            </a:extLst>
          </p:cNvPr>
          <p:cNvSpPr>
            <a:spLocks noGrp="1" noRot="1" noMove="1" noResize="1" noEditPoints="1" noAdjustHandles="1" noChangeArrowheads="1" noChangeShapeType="1"/>
          </p:cNvSpPr>
          <p:nvPr>
            <p:ph type="body" sz="quarter" idx="14" hasCustomPrompt="1"/>
          </p:nvPr>
        </p:nvSpPr>
        <p:spPr>
          <a:xfrm>
            <a:off x="11348477" y="6548948"/>
            <a:ext cx="804540" cy="246221"/>
          </a:xfrm>
          <a:prstGeom prst="rect">
            <a:avLst/>
          </a:prstGeom>
        </p:spPr>
        <p:txBody>
          <a:bodyPr wrap="square" lIns="54000" anchor="ctr">
            <a:spAutoFit/>
          </a:bodyPr>
          <a:lstStyle>
            <a:lvl1pPr marL="0" indent="0" algn="r">
              <a:buNone/>
              <a:defRPr sz="1000" b="0" cap="all" spc="150" baseline="0">
                <a:solidFill>
                  <a:schemeClr val="tx1">
                    <a:alpha val="80000"/>
                  </a:schemeClr>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err="1"/>
              <a:t>Versio</a:t>
            </a:r>
            <a:endParaRPr lang="en-US" dirty="0"/>
          </a:p>
        </p:txBody>
      </p:sp>
      <p:cxnSp>
        <p:nvCxnSpPr>
          <p:cNvPr id="17" name="Straight Connector 16">
            <a:extLst>
              <a:ext uri="{FF2B5EF4-FFF2-40B4-BE49-F238E27FC236}">
                <a16:creationId xmlns:a16="http://schemas.microsoft.com/office/drawing/2014/main" id="{E49EF5F3-DD50-4896-058C-958FB4F45229}"/>
              </a:ext>
            </a:extLst>
          </p:cNvPr>
          <p:cNvCxnSpPr/>
          <p:nvPr userDrawn="1"/>
        </p:nvCxnSpPr>
        <p:spPr>
          <a:xfrm>
            <a:off x="560101" y="4747391"/>
            <a:ext cx="11592916"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8F9B6446-8AEE-BDBF-51A0-DAC055B9F6AF}"/>
              </a:ext>
            </a:extLst>
          </p:cNvPr>
          <p:cNvSpPr>
            <a:spLocks noGrp="1" noRot="1" noMove="1" noResize="1" noEditPoints="1" noAdjustHandles="1" noChangeArrowheads="1" noChangeShapeType="1"/>
          </p:cNvSpPr>
          <p:nvPr>
            <p:ph type="body" sz="quarter" idx="15" hasCustomPrompt="1"/>
          </p:nvPr>
        </p:nvSpPr>
        <p:spPr>
          <a:xfrm>
            <a:off x="560101" y="1636713"/>
            <a:ext cx="11369629" cy="2955925"/>
          </a:xfrm>
          <a:prstGeom prst="rect">
            <a:avLst/>
          </a:prstGeom>
        </p:spPr>
        <p:txBody>
          <a:bodyPr anchor="b">
            <a:noAutofit/>
          </a:bodyPr>
          <a:lstStyle>
            <a:lvl1pPr marL="0" indent="0" algn="l">
              <a:buFontTx/>
              <a:buNone/>
              <a:defRPr sz="5400" b="1">
                <a:latin typeface="Verdana" panose="020B0604030504040204" pitchFamily="34" charset="0"/>
                <a:ea typeface="Verdana" panose="020B0604030504040204" pitchFamily="34" charset="0"/>
              </a:defRPr>
            </a:lvl1pPr>
            <a:lvl2pPr marL="342900" indent="0">
              <a:buFontTx/>
              <a:buNone/>
              <a:defRPr sz="5200">
                <a:latin typeface="Verdana" panose="020B0604030504040204" pitchFamily="34" charset="0"/>
                <a:ea typeface="Verdana" panose="020B0604030504040204" pitchFamily="34" charset="0"/>
              </a:defRPr>
            </a:lvl2pPr>
            <a:lvl3pPr marL="571500" indent="0">
              <a:buFontTx/>
              <a:buNone/>
              <a:defRPr sz="5200">
                <a:latin typeface="Verdana" panose="020B0604030504040204" pitchFamily="34" charset="0"/>
                <a:ea typeface="Verdana" panose="020B0604030504040204" pitchFamily="34" charset="0"/>
              </a:defRPr>
            </a:lvl3pPr>
            <a:lvl4pPr marL="800100" indent="0">
              <a:buFontTx/>
              <a:buNone/>
              <a:defRPr sz="5200">
                <a:latin typeface="Verdana" panose="020B0604030504040204" pitchFamily="34" charset="0"/>
                <a:ea typeface="Verdana" panose="020B0604030504040204" pitchFamily="34" charset="0"/>
              </a:defRPr>
            </a:lvl4pPr>
            <a:lvl5pPr marL="490050" indent="0">
              <a:buFontTx/>
              <a:buNone/>
              <a:defRPr sz="5200">
                <a:latin typeface="Verdana" panose="020B0604030504040204" pitchFamily="34" charset="0"/>
                <a:ea typeface="Verdana" panose="020B0604030504040204" pitchFamily="34" charset="0"/>
              </a:defRPr>
            </a:lvl5pPr>
          </a:lstStyle>
          <a:p>
            <a:pPr lvl="0"/>
            <a:r>
              <a:rPr lang="en-US" dirty="0"/>
              <a:t>Click to enter section title</a:t>
            </a:r>
          </a:p>
        </p:txBody>
      </p:sp>
      <p:sp>
        <p:nvSpPr>
          <p:cNvPr id="18" name="Text Placeholder 17">
            <a:extLst>
              <a:ext uri="{FF2B5EF4-FFF2-40B4-BE49-F238E27FC236}">
                <a16:creationId xmlns:a16="http://schemas.microsoft.com/office/drawing/2014/main" id="{BF9CA734-87F3-E52D-9E3C-D5F3499B9FF7}"/>
              </a:ext>
            </a:extLst>
          </p:cNvPr>
          <p:cNvSpPr>
            <a:spLocks noGrp="1" noRot="1" noMove="1" noResize="1" noEditPoints="1" noAdjustHandles="1" noChangeArrowheads="1" noChangeShapeType="1"/>
          </p:cNvSpPr>
          <p:nvPr>
            <p:ph type="body" sz="quarter" idx="16" hasCustomPrompt="1"/>
          </p:nvPr>
        </p:nvSpPr>
        <p:spPr>
          <a:xfrm>
            <a:off x="560388" y="5015705"/>
            <a:ext cx="11369342" cy="411163"/>
          </a:xfrm>
          <a:prstGeom prst="rect">
            <a:avLst/>
          </a:prstGeom>
        </p:spPr>
        <p:txBody>
          <a:bodyPr>
            <a:noAutofit/>
          </a:bodyPr>
          <a:lstStyle>
            <a:lvl1pPr marL="0" indent="0">
              <a:buFontTx/>
              <a:buNone/>
              <a:defRPr sz="1600" b="0">
                <a:latin typeface="Verdana" panose="020B0604030504040204" pitchFamily="34" charset="0"/>
                <a:ea typeface="Verdana" panose="020B0604030504040204" pitchFamily="34" charset="0"/>
              </a:defRPr>
            </a:lvl1pPr>
            <a:lvl2pPr marL="342900" indent="0">
              <a:buFontTx/>
              <a:buNone/>
              <a:defRPr sz="1600">
                <a:latin typeface="Verdana" panose="020B0604030504040204" pitchFamily="34" charset="0"/>
                <a:ea typeface="Verdana" panose="020B0604030504040204" pitchFamily="34" charset="0"/>
              </a:defRPr>
            </a:lvl2pPr>
            <a:lvl3pPr marL="571500" indent="0">
              <a:buFontTx/>
              <a:buNone/>
              <a:defRPr sz="1600">
                <a:latin typeface="Verdana" panose="020B0604030504040204" pitchFamily="34" charset="0"/>
                <a:ea typeface="Verdana" panose="020B0604030504040204" pitchFamily="34" charset="0"/>
              </a:defRPr>
            </a:lvl3pPr>
            <a:lvl4pPr marL="800100" indent="0">
              <a:buFontTx/>
              <a:buNone/>
              <a:defRPr sz="1600">
                <a:latin typeface="Verdana" panose="020B0604030504040204" pitchFamily="34" charset="0"/>
                <a:ea typeface="Verdana" panose="020B0604030504040204" pitchFamily="34" charset="0"/>
              </a:defRPr>
            </a:lvl4pPr>
            <a:lvl5pPr marL="490050" indent="0">
              <a:buFontTx/>
              <a:buNone/>
              <a:defRPr sz="1600">
                <a:latin typeface="Verdana" panose="020B0604030504040204" pitchFamily="34" charset="0"/>
                <a:ea typeface="Verdana" panose="020B0604030504040204" pitchFamily="34" charset="0"/>
              </a:defRPr>
            </a:lvl5pPr>
          </a:lstStyle>
          <a:p>
            <a:pPr lvl="0"/>
            <a:r>
              <a:rPr lang="en-US" dirty="0"/>
              <a:t>Click to enter course name</a:t>
            </a:r>
          </a:p>
        </p:txBody>
      </p:sp>
      <p:sp>
        <p:nvSpPr>
          <p:cNvPr id="20" name="Text Placeholder 19">
            <a:extLst>
              <a:ext uri="{FF2B5EF4-FFF2-40B4-BE49-F238E27FC236}">
                <a16:creationId xmlns:a16="http://schemas.microsoft.com/office/drawing/2014/main" id="{8A0047B4-A61D-B4AC-FB6F-980DF706E368}"/>
              </a:ext>
            </a:extLst>
          </p:cNvPr>
          <p:cNvSpPr>
            <a:spLocks noGrp="1" noRot="1" noMove="1" noResize="1" noEditPoints="1" noAdjustHandles="1" noChangeArrowheads="1" noChangeShapeType="1"/>
          </p:cNvSpPr>
          <p:nvPr>
            <p:ph type="body" sz="quarter" idx="17" hasCustomPrompt="1"/>
          </p:nvPr>
        </p:nvSpPr>
        <p:spPr>
          <a:xfrm>
            <a:off x="10130400" y="357772"/>
            <a:ext cx="1902111" cy="420687"/>
          </a:xfrm>
          <a:prstGeom prst="rect">
            <a:avLst/>
          </a:prstGeom>
        </p:spPr>
        <p:txBody>
          <a:bodyPr>
            <a:normAutofit/>
          </a:bodyPr>
          <a:lstStyle>
            <a:lvl1pPr marL="0" indent="0" algn="r">
              <a:buFontTx/>
              <a:buNone/>
              <a:defRPr sz="1800" b="1">
                <a:latin typeface="Verdana" panose="020B0604030504040204" pitchFamily="34" charset="0"/>
                <a:ea typeface="Verdana" panose="020B0604030504040204" pitchFamily="34" charset="0"/>
              </a:defRPr>
            </a:lvl1pPr>
            <a:lvl2pPr marL="342900" indent="0">
              <a:buFontTx/>
              <a:buNone/>
              <a:defRPr>
                <a:latin typeface="Verdana" panose="020B0604030504040204" pitchFamily="34" charset="0"/>
                <a:ea typeface="Verdana" panose="020B0604030504040204" pitchFamily="34" charset="0"/>
              </a:defRPr>
            </a:lvl2pPr>
            <a:lvl3pPr marL="571500" indent="0">
              <a:buFontTx/>
              <a:buNone/>
              <a:defRPr>
                <a:latin typeface="Verdana" panose="020B0604030504040204" pitchFamily="34" charset="0"/>
                <a:ea typeface="Verdana" panose="020B0604030504040204" pitchFamily="34" charset="0"/>
              </a:defRPr>
            </a:lvl3pPr>
            <a:lvl4pPr marL="800100" indent="0">
              <a:buFontTx/>
              <a:buNone/>
              <a:defRPr>
                <a:latin typeface="Verdana" panose="020B0604030504040204" pitchFamily="34" charset="0"/>
                <a:ea typeface="Verdana" panose="020B0604030504040204" pitchFamily="34" charset="0"/>
              </a:defRPr>
            </a:lvl4pPr>
            <a:lvl5pPr marL="490050" indent="0">
              <a:buFontTx/>
              <a:buNone/>
              <a:defRPr>
                <a:latin typeface="Verdana" panose="020B0604030504040204" pitchFamily="34" charset="0"/>
                <a:ea typeface="Verdana" panose="020B0604030504040204" pitchFamily="34" charset="0"/>
              </a:defRPr>
            </a:lvl5pPr>
          </a:lstStyle>
          <a:p>
            <a:pPr lvl="0"/>
            <a:r>
              <a:rPr lang="en-US" dirty="0"/>
              <a:t>Course #.day</a:t>
            </a:r>
          </a:p>
        </p:txBody>
      </p:sp>
      <p:sp>
        <p:nvSpPr>
          <p:cNvPr id="2" name="Rectangle 1">
            <a:extLst>
              <a:ext uri="{FF2B5EF4-FFF2-40B4-BE49-F238E27FC236}">
                <a16:creationId xmlns:a16="http://schemas.microsoft.com/office/drawing/2014/main" id="{753F7C5C-86B8-CAE8-0F72-A9ADE3524093}"/>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8BFC74C5-5C97-A8C8-9520-DF516ADE0B0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5" name="Straight Connector 4">
            <a:extLst>
              <a:ext uri="{FF2B5EF4-FFF2-40B4-BE49-F238E27FC236}">
                <a16:creationId xmlns:a16="http://schemas.microsoft.com/office/drawing/2014/main" id="{8930CD57-85B0-F3D3-20A7-C4D834BB9785}"/>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6" name="Picture 21">
            <a:extLst>
              <a:ext uri="{FF2B5EF4-FFF2-40B4-BE49-F238E27FC236}">
                <a16:creationId xmlns:a16="http://schemas.microsoft.com/office/drawing/2014/main" id="{AA1270C4-FBAD-0727-4E08-8F541B69F60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Tree>
    <p:extLst>
      <p:ext uri="{BB962C8B-B14F-4D97-AF65-F5344CB8AC3E}">
        <p14:creationId xmlns:p14="http://schemas.microsoft.com/office/powerpoint/2010/main" val="32392416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44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A8E002-EDB6-8F42-82A8-B32266A1A987}"/>
              </a:ext>
            </a:extLst>
          </p:cNvPr>
          <p:cNvSpPr>
            <a:spLocks noGrp="1"/>
          </p:cNvSpPr>
          <p:nvPr>
            <p:ph type="title"/>
          </p:nvPr>
        </p:nvSpPr>
        <p:spPr/>
        <p:txBody>
          <a:bodyPr/>
          <a:lstStyle/>
          <a:p>
            <a:r>
              <a:rPr lang="en-US"/>
              <a:t>Click to edit Master title style</a:t>
            </a:r>
          </a:p>
        </p:txBody>
      </p:sp>
      <p:sp>
        <p:nvSpPr>
          <p:cNvPr id="2" name="Content Placeholder 14">
            <a:extLst>
              <a:ext uri="{FF2B5EF4-FFF2-40B4-BE49-F238E27FC236}">
                <a16:creationId xmlns:a16="http://schemas.microsoft.com/office/drawing/2014/main" id="{15AAB178-DE9C-8305-25C5-213BF0637562}"/>
              </a:ext>
            </a:extLst>
          </p:cNvPr>
          <p:cNvSpPr>
            <a:spLocks noGrp="1"/>
          </p:cNvSpPr>
          <p:nvPr>
            <p:ph sz="quarter" idx="20"/>
          </p:nvPr>
        </p:nvSpPr>
        <p:spPr>
          <a:xfrm>
            <a:off x="428625" y="1233489"/>
            <a:ext cx="11334750" cy="2443162"/>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14">
            <a:extLst>
              <a:ext uri="{FF2B5EF4-FFF2-40B4-BE49-F238E27FC236}">
                <a16:creationId xmlns:a16="http://schemas.microsoft.com/office/drawing/2014/main" id="{DC4E7898-5ED7-D16B-9F6D-A5B91D81884E}"/>
              </a:ext>
            </a:extLst>
          </p:cNvPr>
          <p:cNvSpPr>
            <a:spLocks noGrp="1"/>
          </p:cNvSpPr>
          <p:nvPr>
            <p:ph sz="quarter" idx="21"/>
          </p:nvPr>
        </p:nvSpPr>
        <p:spPr>
          <a:xfrm>
            <a:off x="428625" y="3858305"/>
            <a:ext cx="11334750" cy="2847294"/>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0615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DCA9F-BCCC-CC41-84DE-C2EF82AB1C1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19060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except for head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556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Contact and Resources">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EF3558-F72B-4042-9DD3-27D48E83B89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TextBox 3">
            <a:extLst>
              <a:ext uri="{FF2B5EF4-FFF2-40B4-BE49-F238E27FC236}">
                <a16:creationId xmlns:a16="http://schemas.microsoft.com/office/drawing/2014/main" id="{E3FAC4AC-C72B-1C3D-9625-C5BF17198D2E}"/>
              </a:ext>
            </a:extLst>
          </p:cNvPr>
          <p:cNvSpPr txBox="1"/>
          <p:nvPr userDrawn="1"/>
        </p:nvSpPr>
        <p:spPr>
          <a:xfrm>
            <a:off x="333374" y="2578541"/>
            <a:ext cx="11176285" cy="923330"/>
          </a:xfrm>
          <a:prstGeom prst="rect">
            <a:avLst/>
          </a:prstGeom>
          <a:noFill/>
        </p:spPr>
        <p:txBody>
          <a:bodyPr wrap="square" rtlCol="0">
            <a:spAutoFit/>
          </a:bodyPr>
          <a:lstStyle/>
          <a:p>
            <a:r>
              <a:rPr lang="en-US" sz="5400" b="1" dirty="0">
                <a:latin typeface="Verdana" panose="020B0604030504040204" pitchFamily="34" charset="0"/>
                <a:ea typeface="Verdana" panose="020B0604030504040204" pitchFamily="34" charset="0"/>
              </a:rPr>
              <a:t>Contacts and Resources</a:t>
            </a:r>
          </a:p>
        </p:txBody>
      </p:sp>
      <p:sp>
        <p:nvSpPr>
          <p:cNvPr id="5" name="TextBox 4">
            <a:extLst>
              <a:ext uri="{FF2B5EF4-FFF2-40B4-BE49-F238E27FC236}">
                <a16:creationId xmlns:a16="http://schemas.microsoft.com/office/drawing/2014/main" id="{8D55DB56-0BF8-F755-C6BE-D0C7598D4119}"/>
              </a:ext>
            </a:extLst>
          </p:cNvPr>
          <p:cNvSpPr txBox="1"/>
          <p:nvPr userDrawn="1"/>
        </p:nvSpPr>
        <p:spPr>
          <a:xfrm>
            <a:off x="8658225" y="439008"/>
            <a:ext cx="3310968" cy="1708160"/>
          </a:xfrm>
          <a:prstGeom prst="rect">
            <a:avLst/>
          </a:prstGeom>
          <a:noFill/>
        </p:spPr>
        <p:txBody>
          <a:bodyPr wrap="square" rtlCol="0">
            <a:spAutoFit/>
          </a:bodyPr>
          <a:lstStyle/>
          <a:p>
            <a:r>
              <a:rPr lang="en-US" sz="1500" dirty="0">
                <a:latin typeface="+mn-lt"/>
                <a:ea typeface="Verdana" panose="020B0604030504040204" pitchFamily="34" charset="0"/>
              </a:rPr>
              <a:t>General inquiries: info@sans.org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Registration: registration@sans.org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Tuition: tuition@sans.org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Press: press@sans.org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301-654-SANS (7267)</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500" dirty="0"/>
          </a:p>
          <a:p>
            <a:endParaRPr lang="en-US" sz="1500" dirty="0"/>
          </a:p>
        </p:txBody>
      </p:sp>
      <p:sp>
        <p:nvSpPr>
          <p:cNvPr id="6" name="Text Placeholder 3">
            <a:extLst>
              <a:ext uri="{FF2B5EF4-FFF2-40B4-BE49-F238E27FC236}">
                <a16:creationId xmlns:a16="http://schemas.microsoft.com/office/drawing/2014/main" id="{CEE52BDE-E7CB-45D7-D28D-002B96724FC4}"/>
              </a:ext>
            </a:extLst>
          </p:cNvPr>
          <p:cNvSpPr>
            <a:spLocks noGrp="1"/>
          </p:cNvSpPr>
          <p:nvPr>
            <p:ph type="body" sz="quarter" idx="100"/>
          </p:nvPr>
        </p:nvSpPr>
        <p:spPr>
          <a:xfrm>
            <a:off x="333374" y="5197021"/>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3" name="Text Placeholder 3">
            <a:extLst>
              <a:ext uri="{FF2B5EF4-FFF2-40B4-BE49-F238E27FC236}">
                <a16:creationId xmlns:a16="http://schemas.microsoft.com/office/drawing/2014/main" id="{6A081448-FB84-A17D-8487-EC9BA42B8E66}"/>
              </a:ext>
            </a:extLst>
          </p:cNvPr>
          <p:cNvSpPr>
            <a:spLocks noGrp="1"/>
          </p:cNvSpPr>
          <p:nvPr>
            <p:ph type="body" sz="quarter" idx="101"/>
          </p:nvPr>
        </p:nvSpPr>
        <p:spPr>
          <a:xfrm>
            <a:off x="333374" y="5546869"/>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6" name="Text Placeholder 3">
            <a:extLst>
              <a:ext uri="{FF2B5EF4-FFF2-40B4-BE49-F238E27FC236}">
                <a16:creationId xmlns:a16="http://schemas.microsoft.com/office/drawing/2014/main" id="{C1791648-2F59-B815-B425-3CDE57567A11}"/>
              </a:ext>
            </a:extLst>
          </p:cNvPr>
          <p:cNvSpPr>
            <a:spLocks noGrp="1"/>
          </p:cNvSpPr>
          <p:nvPr>
            <p:ph type="body" sz="quarter" idx="104" hasCustomPrompt="1"/>
          </p:nvPr>
        </p:nvSpPr>
        <p:spPr>
          <a:xfrm>
            <a:off x="3267075" y="4521204"/>
            <a:ext cx="2819402" cy="323165"/>
          </a:xfrm>
          <a:prstGeom prst="rect">
            <a:avLst/>
          </a:prstGeom>
        </p:spPr>
        <p:txBody>
          <a:bodyPr wrap="square" lIns="54000" anchor="ctr">
            <a:spAutoFit/>
          </a:bodyPr>
          <a:lstStyle>
            <a:lvl1pPr marL="0" indent="0" algn="l">
              <a:buNone/>
              <a:defRPr sz="1500" b="1"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AUTHOR</a:t>
            </a:r>
          </a:p>
        </p:txBody>
      </p:sp>
      <p:sp>
        <p:nvSpPr>
          <p:cNvPr id="17" name="Text Placeholder 3">
            <a:extLst>
              <a:ext uri="{FF2B5EF4-FFF2-40B4-BE49-F238E27FC236}">
                <a16:creationId xmlns:a16="http://schemas.microsoft.com/office/drawing/2014/main" id="{E5DC3011-CB45-A6F5-7349-9DBFA471393F}"/>
              </a:ext>
            </a:extLst>
          </p:cNvPr>
          <p:cNvSpPr>
            <a:spLocks noGrp="1"/>
          </p:cNvSpPr>
          <p:nvPr>
            <p:ph type="body" sz="quarter" idx="105"/>
          </p:nvPr>
        </p:nvSpPr>
        <p:spPr>
          <a:xfrm>
            <a:off x="3267075" y="4853673"/>
            <a:ext cx="2819402"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8" name="Text Placeholder 3">
            <a:extLst>
              <a:ext uri="{FF2B5EF4-FFF2-40B4-BE49-F238E27FC236}">
                <a16:creationId xmlns:a16="http://schemas.microsoft.com/office/drawing/2014/main" id="{37B7B33D-0359-8E32-726E-ACC94C2B20E8}"/>
              </a:ext>
            </a:extLst>
          </p:cNvPr>
          <p:cNvSpPr>
            <a:spLocks noGrp="1"/>
          </p:cNvSpPr>
          <p:nvPr>
            <p:ph type="body" sz="quarter" idx="106"/>
          </p:nvPr>
        </p:nvSpPr>
        <p:spPr>
          <a:xfrm>
            <a:off x="3267074" y="5206325"/>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9" name="Text Placeholder 3">
            <a:extLst>
              <a:ext uri="{FF2B5EF4-FFF2-40B4-BE49-F238E27FC236}">
                <a16:creationId xmlns:a16="http://schemas.microsoft.com/office/drawing/2014/main" id="{6E5AB6ED-6584-A588-BBCE-BE150A179C0C}"/>
              </a:ext>
            </a:extLst>
          </p:cNvPr>
          <p:cNvSpPr>
            <a:spLocks noGrp="1"/>
          </p:cNvSpPr>
          <p:nvPr>
            <p:ph type="body" sz="quarter" idx="107"/>
          </p:nvPr>
        </p:nvSpPr>
        <p:spPr>
          <a:xfrm>
            <a:off x="3267074" y="5556173"/>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2" name="Text Placeholder 3">
            <a:extLst>
              <a:ext uri="{FF2B5EF4-FFF2-40B4-BE49-F238E27FC236}">
                <a16:creationId xmlns:a16="http://schemas.microsoft.com/office/drawing/2014/main" id="{617FBEDE-06DF-3D07-FD2C-6FACEA7FFD7C}"/>
              </a:ext>
            </a:extLst>
          </p:cNvPr>
          <p:cNvSpPr>
            <a:spLocks noGrp="1"/>
          </p:cNvSpPr>
          <p:nvPr>
            <p:ph type="body" sz="quarter" idx="110" hasCustomPrompt="1"/>
          </p:nvPr>
        </p:nvSpPr>
        <p:spPr>
          <a:xfrm>
            <a:off x="6200773" y="4511900"/>
            <a:ext cx="4537565" cy="323165"/>
          </a:xfrm>
          <a:prstGeom prst="rect">
            <a:avLst/>
          </a:prstGeom>
        </p:spPr>
        <p:txBody>
          <a:bodyPr wrap="square" lIns="54000" anchor="ctr">
            <a:spAutoFit/>
          </a:bodyPr>
          <a:lstStyle>
            <a:lvl1pPr marL="0" indent="0" algn="l">
              <a:buNone/>
              <a:defRPr sz="1500" b="1"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RESOURCES</a:t>
            </a:r>
          </a:p>
        </p:txBody>
      </p:sp>
      <p:sp>
        <p:nvSpPr>
          <p:cNvPr id="23" name="Text Placeholder 3">
            <a:extLst>
              <a:ext uri="{FF2B5EF4-FFF2-40B4-BE49-F238E27FC236}">
                <a16:creationId xmlns:a16="http://schemas.microsoft.com/office/drawing/2014/main" id="{06B08F70-68CF-5A5E-9C71-1F6A510C3E0C}"/>
              </a:ext>
            </a:extLst>
          </p:cNvPr>
          <p:cNvSpPr>
            <a:spLocks noGrp="1"/>
          </p:cNvSpPr>
          <p:nvPr>
            <p:ph type="body" sz="quarter" idx="111"/>
          </p:nvPr>
        </p:nvSpPr>
        <p:spPr>
          <a:xfrm>
            <a:off x="6200774" y="4844368"/>
            <a:ext cx="4537564"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4" name="Text Placeholder 3">
            <a:extLst>
              <a:ext uri="{FF2B5EF4-FFF2-40B4-BE49-F238E27FC236}">
                <a16:creationId xmlns:a16="http://schemas.microsoft.com/office/drawing/2014/main" id="{B762A79C-1CDE-08BC-D383-DF91C190C761}"/>
              </a:ext>
            </a:extLst>
          </p:cNvPr>
          <p:cNvSpPr>
            <a:spLocks noGrp="1"/>
          </p:cNvSpPr>
          <p:nvPr>
            <p:ph type="body" sz="quarter" idx="112"/>
          </p:nvPr>
        </p:nvSpPr>
        <p:spPr>
          <a:xfrm>
            <a:off x="6200773" y="5197021"/>
            <a:ext cx="4537567"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5" name="Text Placeholder 3">
            <a:extLst>
              <a:ext uri="{FF2B5EF4-FFF2-40B4-BE49-F238E27FC236}">
                <a16:creationId xmlns:a16="http://schemas.microsoft.com/office/drawing/2014/main" id="{353C443F-4A1B-2AE3-7DA3-F0A78F6F1CFF}"/>
              </a:ext>
            </a:extLst>
          </p:cNvPr>
          <p:cNvSpPr>
            <a:spLocks noGrp="1"/>
          </p:cNvSpPr>
          <p:nvPr>
            <p:ph type="body" sz="quarter" idx="113"/>
          </p:nvPr>
        </p:nvSpPr>
        <p:spPr>
          <a:xfrm>
            <a:off x="6200773" y="5546869"/>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35" name="TextBox 34">
            <a:extLst>
              <a:ext uri="{FF2B5EF4-FFF2-40B4-BE49-F238E27FC236}">
                <a16:creationId xmlns:a16="http://schemas.microsoft.com/office/drawing/2014/main" id="{5D06C698-1DCB-0757-D9F5-FF35708BC35A}"/>
              </a:ext>
            </a:extLst>
          </p:cNvPr>
          <p:cNvSpPr txBox="1"/>
          <p:nvPr userDrawn="1"/>
        </p:nvSpPr>
        <p:spPr>
          <a:xfrm>
            <a:off x="304799" y="4521204"/>
            <a:ext cx="2819402" cy="323165"/>
          </a:xfrm>
          <a:prstGeom prst="rect">
            <a:avLst/>
          </a:prstGeom>
          <a:noFill/>
        </p:spPr>
        <p:txBody>
          <a:bodyPr wrap="square" rtlCol="0">
            <a:spAutoFit/>
          </a:bodyPr>
          <a:lstStyle/>
          <a:p>
            <a:r>
              <a:rPr lang="en-US" sz="1500" b="1" spc="150" baseline="0" dirty="0"/>
              <a:t>AUTHOR</a:t>
            </a:r>
          </a:p>
        </p:txBody>
      </p:sp>
      <p:sp>
        <p:nvSpPr>
          <p:cNvPr id="36" name="Text Placeholder 3">
            <a:extLst>
              <a:ext uri="{FF2B5EF4-FFF2-40B4-BE49-F238E27FC236}">
                <a16:creationId xmlns:a16="http://schemas.microsoft.com/office/drawing/2014/main" id="{9F1D8E2F-247B-2481-1E2C-96CB8C4E56C4}"/>
              </a:ext>
            </a:extLst>
          </p:cNvPr>
          <p:cNvSpPr>
            <a:spLocks noGrp="1"/>
          </p:cNvSpPr>
          <p:nvPr>
            <p:ph type="body" sz="quarter" idx="122"/>
          </p:nvPr>
        </p:nvSpPr>
        <p:spPr>
          <a:xfrm>
            <a:off x="333373" y="4853672"/>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 name="Rectangle 1">
            <a:extLst>
              <a:ext uri="{FF2B5EF4-FFF2-40B4-BE49-F238E27FC236}">
                <a16:creationId xmlns:a16="http://schemas.microsoft.com/office/drawing/2014/main" id="{744AEA6C-912B-E16D-0D8E-DB211C6686F8}"/>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49CEDB62-60F0-F852-B41A-3A3B01A87A5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7" name="Straight Connector 6">
            <a:extLst>
              <a:ext uri="{FF2B5EF4-FFF2-40B4-BE49-F238E27FC236}">
                <a16:creationId xmlns:a16="http://schemas.microsoft.com/office/drawing/2014/main" id="{0C2731F9-FBA9-F53D-126E-D373D1A7B1C2}"/>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8" name="Picture 21">
            <a:extLst>
              <a:ext uri="{FF2B5EF4-FFF2-40B4-BE49-F238E27FC236}">
                <a16:creationId xmlns:a16="http://schemas.microsoft.com/office/drawing/2014/main" id="{37250361-FC7B-2A6B-C47B-3CBFABB0514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Tree>
    <p:extLst>
      <p:ext uri="{BB962C8B-B14F-4D97-AF65-F5344CB8AC3E}">
        <p14:creationId xmlns:p14="http://schemas.microsoft.com/office/powerpoint/2010/main" val="1798856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rse Agenda">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9BB29-8C87-6D41-82E9-E70E858D3C1D}"/>
              </a:ext>
            </a:extLst>
          </p:cNvPr>
          <p:cNvSpPr/>
          <p:nvPr userDrawn="1"/>
        </p:nvSpPr>
        <p:spPr>
          <a:xfrm>
            <a:off x="-2" y="0"/>
            <a:ext cx="12191998" cy="299803"/>
          </a:xfrm>
          <a:prstGeom prst="rect">
            <a:avLst/>
          </a:prstGeom>
          <a:solidFill>
            <a:srgbClr val="F5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Rectangle 6">
            <a:extLst>
              <a:ext uri="{FF2B5EF4-FFF2-40B4-BE49-F238E27FC236}">
                <a16:creationId xmlns:a16="http://schemas.microsoft.com/office/drawing/2014/main" id="{AAD72331-F130-7A71-E8A1-7C479B63445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7">
            <a:extLst>
              <a:ext uri="{FF2B5EF4-FFF2-40B4-BE49-F238E27FC236}">
                <a16:creationId xmlns:a16="http://schemas.microsoft.com/office/drawing/2014/main" id="{F838C5D7-39C1-D190-C949-B84C57FE3B01}"/>
              </a:ext>
            </a:extLst>
          </p:cNvPr>
          <p:cNvSpPr txBox="1">
            <a:spLocks/>
          </p:cNvSpPr>
          <p:nvPr userDrawn="1"/>
        </p:nvSpPr>
        <p:spPr>
          <a:xfrm>
            <a:off x="4160189" y="728295"/>
            <a:ext cx="7330419" cy="6297108"/>
          </a:xfrm>
          <a:prstGeom prst="rect">
            <a:avLst/>
          </a:prstGeom>
          <a:noFill/>
        </p:spPr>
        <p:txBody>
          <a:bodyPr wrap="square" rtlCol="0">
            <a:spAutoFit/>
          </a:bodyPr>
          <a:lstStyle>
            <a:defPPr>
              <a:defRPr lang="en-US"/>
            </a:defPPr>
            <a:lvl1pPr fontAlgn="auto">
              <a:lnSpc>
                <a:spcPct val="90000"/>
              </a:lnSpc>
              <a:spcBef>
                <a:spcPct val="0"/>
              </a:spcBef>
              <a:buNone/>
              <a:defRPr sz="3600" b="1">
                <a:solidFill>
                  <a:schemeClr val="accent1"/>
                </a:solidFill>
                <a:latin typeface="Verdana" panose="020B0604030504040204" pitchFamily="34" charset="0"/>
                <a:ea typeface="Verdana" panose="020B0604030504040204" pitchFamily="34" charset="0"/>
                <a:cs typeface="+mj-cs"/>
              </a:defRPr>
            </a:lvl1pPr>
            <a:lvl2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Verdana" panose="020B0604030504040204" pitchFamily="34" charset="0"/>
                <a:ea typeface="Verdana" panose="020B0604030504040204" pitchFamily="34" charset="0"/>
                <a:cs typeface="+mn-cs"/>
              </a:defRPr>
            </a:lvl2pPr>
            <a:lvl3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mn-lt"/>
                <a:ea typeface="+mn-ea"/>
                <a:cs typeface="+mn-cs"/>
              </a:defRPr>
            </a:lvl3pPr>
            <a:lvl4pPr marL="857250" marR="0" indent="0" algn="l" defTabSz="914400" rtl="0" eaLnBrk="1" fontAlgn="base" latinLnBrk="0" hangingPunct="1">
              <a:lnSpc>
                <a:spcPct val="100000"/>
              </a:lnSpc>
              <a:spcBef>
                <a:spcPct val="20000"/>
              </a:spcBef>
              <a:spcAft>
                <a:spcPct val="0"/>
              </a:spcAft>
              <a:buClrTx/>
              <a:buSzTx/>
              <a:buFontTx/>
              <a:buNone/>
              <a:tabLst/>
              <a:defRPr lang="en-US" sz="1800" b="0" kern="1200">
                <a:solidFill>
                  <a:schemeClr val="tx1"/>
                </a:solidFill>
                <a:latin typeface="Verdana" panose="020B0604030504040204" pitchFamily="34" charset="0"/>
                <a:ea typeface="Verdana" panose="020B0604030504040204" pitchFamily="34" charset="0"/>
                <a:cs typeface="+mn-cs"/>
              </a:defRPr>
            </a:lvl4pPr>
            <a:lvl5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8pPr>
            <a:lvl9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lvl="0"/>
            <a:r>
              <a:rPr lang="en-US" sz="3200" b="0" noProof="0" dirty="0">
                <a:solidFill>
                  <a:srgbClr val="FFFFFF"/>
                </a:solidFill>
                <a:latin typeface="+mn-lt"/>
              </a:rPr>
              <a:t>Section 1: Current State Assessment and Security Architecture</a:t>
            </a:r>
          </a:p>
          <a:p>
            <a:pPr lvl="0"/>
            <a:endParaRPr lang="en-US" sz="3200" b="0" noProof="0" dirty="0">
              <a:solidFill>
                <a:srgbClr val="FFFFFF"/>
              </a:solidFill>
              <a:latin typeface="+mn-lt"/>
            </a:endParaRPr>
          </a:p>
          <a:p>
            <a:pPr lvl="0"/>
            <a:r>
              <a:rPr lang="en-US" sz="3200" b="0" kern="1200" noProof="0" dirty="0">
                <a:solidFill>
                  <a:srgbClr val="FFFFFF"/>
                </a:solidFill>
                <a:latin typeface="+mn-lt"/>
                <a:ea typeface="Verdana" panose="020B0604030504040204" pitchFamily="34" charset="0"/>
                <a:cs typeface="+mj-cs"/>
              </a:rPr>
              <a:t>Section 2: Network Security Architecture</a:t>
            </a:r>
          </a:p>
          <a:p>
            <a:pPr lvl="0"/>
            <a:endParaRPr lang="en-US" sz="3200" b="0" noProof="0" dirty="0">
              <a:solidFill>
                <a:srgbClr val="FFFFFF"/>
              </a:solidFill>
              <a:latin typeface="+mn-lt"/>
            </a:endParaRPr>
          </a:p>
          <a:p>
            <a:pPr marL="0" lvl="0" algn="l" defTabSz="914400" rtl="0" eaLnBrk="1" fontAlgn="auto" latinLnBrk="0" hangingPunct="1">
              <a:lnSpc>
                <a:spcPct val="90000"/>
              </a:lnSpc>
              <a:spcBef>
                <a:spcPct val="0"/>
              </a:spcBef>
              <a:buNone/>
            </a:pPr>
            <a:r>
              <a:rPr lang="en-US" sz="3200" b="0" kern="1200" noProof="0" dirty="0">
                <a:solidFill>
                  <a:srgbClr val="FFFFFF"/>
                </a:solidFill>
                <a:latin typeface="+mn-lt"/>
                <a:ea typeface="Verdana" panose="020B0604030504040204" pitchFamily="34" charset="0"/>
                <a:cs typeface="+mj-cs"/>
              </a:rPr>
              <a:t>Section 3: Network Security Monitoring</a:t>
            </a:r>
          </a:p>
          <a:p>
            <a:pPr lvl="0"/>
            <a:endParaRPr lang="en-US" sz="3200" b="0" noProof="0" dirty="0">
              <a:solidFill>
                <a:srgbClr val="FFFFFF"/>
              </a:solidFill>
              <a:latin typeface="+mn-lt"/>
            </a:endParaRPr>
          </a:p>
          <a:p>
            <a:pPr marL="0" lvl="0" algn="l" defTabSz="914400" rtl="0" eaLnBrk="1" fontAlgn="auto" latinLnBrk="0" hangingPunct="1">
              <a:lnSpc>
                <a:spcPct val="90000"/>
              </a:lnSpc>
              <a:spcBef>
                <a:spcPct val="0"/>
              </a:spcBef>
              <a:buNone/>
            </a:pPr>
            <a:r>
              <a:rPr lang="en-US" sz="3200" b="0" kern="1200" noProof="0" dirty="0">
                <a:solidFill>
                  <a:srgbClr val="FFFFFF"/>
                </a:solidFill>
                <a:latin typeface="+mn-lt"/>
                <a:ea typeface="Verdana" panose="020B0604030504040204" pitchFamily="34" charset="0"/>
                <a:cs typeface="+mj-cs"/>
              </a:rPr>
              <a:t>Section 4: Endpoint Security Architecture</a:t>
            </a:r>
          </a:p>
          <a:p>
            <a:pPr marL="0" lvl="0" algn="l" defTabSz="914400" rtl="0" eaLnBrk="1" fontAlgn="auto" latinLnBrk="0" hangingPunct="1">
              <a:lnSpc>
                <a:spcPct val="90000"/>
              </a:lnSpc>
              <a:spcBef>
                <a:spcPct val="0"/>
              </a:spcBef>
              <a:buNone/>
            </a:pPr>
            <a:endParaRPr lang="en-US" sz="3200" b="0" kern="1200" noProof="0" dirty="0">
              <a:solidFill>
                <a:srgbClr val="FFFFFF"/>
              </a:solidFill>
              <a:latin typeface="+mn-lt"/>
              <a:ea typeface="Verdana" panose="020B0604030504040204" pitchFamily="34" charset="0"/>
              <a:cs typeface="+mj-cs"/>
            </a:endParaRPr>
          </a:p>
          <a:p>
            <a:pPr marL="0" lvl="0" algn="l" defTabSz="914400" rtl="0" eaLnBrk="1" fontAlgn="auto" latinLnBrk="0" hangingPunct="1">
              <a:lnSpc>
                <a:spcPct val="90000"/>
              </a:lnSpc>
              <a:spcBef>
                <a:spcPct val="0"/>
              </a:spcBef>
              <a:buNone/>
            </a:pPr>
            <a:r>
              <a:rPr lang="en-US" sz="3200" b="0" kern="1200" noProof="0" dirty="0">
                <a:solidFill>
                  <a:srgbClr val="FFFFFF"/>
                </a:solidFill>
                <a:latin typeface="+mn-lt"/>
                <a:ea typeface="Verdana" panose="020B0604030504040204" pitchFamily="34" charset="0"/>
                <a:cs typeface="+mj-cs"/>
              </a:rPr>
              <a:t>Section 5: Automation and Continuous Security Monitoring</a:t>
            </a:r>
          </a:p>
          <a:p>
            <a:pPr lvl="0"/>
            <a:endParaRPr lang="en-US" sz="3200" b="0" noProof="0" dirty="0">
              <a:solidFill>
                <a:srgbClr val="FFFFFF"/>
              </a:solidFill>
            </a:endParaRPr>
          </a:p>
        </p:txBody>
      </p:sp>
      <p:sp>
        <p:nvSpPr>
          <p:cNvPr id="8" name="TextBox 7">
            <a:extLst>
              <a:ext uri="{FF2B5EF4-FFF2-40B4-BE49-F238E27FC236}">
                <a16:creationId xmlns:a16="http://schemas.microsoft.com/office/drawing/2014/main" id="{D8290520-0E57-6482-9117-AAE6459D79BB}"/>
              </a:ext>
            </a:extLst>
          </p:cNvPr>
          <p:cNvSpPr txBox="1"/>
          <p:nvPr userDrawn="1"/>
        </p:nvSpPr>
        <p:spPr>
          <a:xfrm>
            <a:off x="701390" y="2615147"/>
            <a:ext cx="2257426" cy="1089529"/>
          </a:xfrm>
          <a:prstGeom prst="rect">
            <a:avLst/>
          </a:prstGeom>
          <a:noFill/>
        </p:spPr>
        <p:txBody>
          <a:bodyPr wrap="square" rtlCol="0">
            <a:spAutoFit/>
          </a:bodyPr>
          <a:lstStyle/>
          <a:p>
            <a:pPr algn="l" defTabSz="914400" rtl="0" eaLnBrk="1" fontAlgn="auto" latinLnBrk="0" hangingPunct="1">
              <a:lnSpc>
                <a:spcPct val="90000"/>
              </a:lnSpc>
              <a:spcBef>
                <a:spcPct val="0"/>
              </a:spcBef>
              <a:buNone/>
            </a:pPr>
            <a:r>
              <a:rPr lang="en-US" sz="3600" b="1" kern="1200" dirty="0">
                <a:solidFill>
                  <a:srgbClr val="FFFFFF"/>
                </a:solidFill>
                <a:latin typeface="Verdana" panose="020B0604030504040204" pitchFamily="34" charset="0"/>
                <a:ea typeface="Verdana" panose="020B0604030504040204" pitchFamily="34" charset="0"/>
                <a:cs typeface="+mj-cs"/>
              </a:rPr>
              <a:t>Course Agenda</a:t>
            </a:r>
          </a:p>
        </p:txBody>
      </p:sp>
      <p:cxnSp>
        <p:nvCxnSpPr>
          <p:cNvPr id="13" name="Straight Connector 12">
            <a:extLst>
              <a:ext uri="{FF2B5EF4-FFF2-40B4-BE49-F238E27FC236}">
                <a16:creationId xmlns:a16="http://schemas.microsoft.com/office/drawing/2014/main" id="{DC60F170-BC0D-C678-55EC-3A1D795F7955}"/>
              </a:ext>
            </a:extLst>
          </p:cNvPr>
          <p:cNvCxnSpPr>
            <a:cxnSpLocks/>
          </p:cNvCxnSpPr>
          <p:nvPr userDrawn="1"/>
        </p:nvCxnSpPr>
        <p:spPr>
          <a:xfrm>
            <a:off x="3949700" y="926551"/>
            <a:ext cx="0" cy="555625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F680459-EBE5-BBD6-53A3-C9E05FC00C30}"/>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0C613F20-E1CC-913C-AD4E-81129648A70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4" name="Straight Connector 3">
            <a:extLst>
              <a:ext uri="{FF2B5EF4-FFF2-40B4-BE49-F238E27FC236}">
                <a16:creationId xmlns:a16="http://schemas.microsoft.com/office/drawing/2014/main" id="{34FD506F-8437-68D1-37CC-951F00E8FB07}"/>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5" name="Picture 21">
            <a:extLst>
              <a:ext uri="{FF2B5EF4-FFF2-40B4-BE49-F238E27FC236}">
                <a16:creationId xmlns:a16="http://schemas.microsoft.com/office/drawing/2014/main" id="{0111DBA7-B211-7F97-BE87-733084B1E79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Tree>
    <p:extLst>
      <p:ext uri="{BB962C8B-B14F-4D97-AF65-F5344CB8AC3E}">
        <p14:creationId xmlns:p14="http://schemas.microsoft.com/office/powerpoint/2010/main" val="2388400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44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DCA9F-BCCC-CC41-84DE-C2EF82AB1C1C}"/>
              </a:ext>
            </a:extLst>
          </p:cNvPr>
          <p:cNvSpPr>
            <a:spLocks noGrp="1"/>
          </p:cNvSpPr>
          <p:nvPr>
            <p:ph type="title" hasCustomPrompt="1"/>
          </p:nvPr>
        </p:nvSpPr>
        <p:spPr/>
        <p:txBody>
          <a:bodyPr/>
          <a:lstStyle>
            <a:lvl1pPr>
              <a:defRPr/>
            </a:lvl1pPr>
          </a:lstStyle>
          <a:p>
            <a:r>
              <a:rPr lang="en-US" dirty="0"/>
              <a:t>Table of Contents</a:t>
            </a:r>
          </a:p>
        </p:txBody>
      </p:sp>
      <p:graphicFrame>
        <p:nvGraphicFramePr>
          <p:cNvPr id="3" name="Table 10">
            <a:extLst>
              <a:ext uri="{FF2B5EF4-FFF2-40B4-BE49-F238E27FC236}">
                <a16:creationId xmlns:a16="http://schemas.microsoft.com/office/drawing/2014/main" id="{A5361989-6728-D6FE-6B71-E7ADE39A2910}"/>
              </a:ext>
            </a:extLst>
          </p:cNvPr>
          <p:cNvGraphicFramePr>
            <a:graphicFrameLocks noGrp="1"/>
          </p:cNvGraphicFramePr>
          <p:nvPr userDrawn="1">
            <p:extLst>
              <p:ext uri="{D42A27DB-BD31-4B8C-83A1-F6EECF244321}">
                <p14:modId xmlns:p14="http://schemas.microsoft.com/office/powerpoint/2010/main" val="743322987"/>
              </p:ext>
            </p:extLst>
          </p:nvPr>
        </p:nvGraphicFramePr>
        <p:xfrm>
          <a:off x="428623" y="1165776"/>
          <a:ext cx="11317763" cy="4079240"/>
        </p:xfrm>
        <a:graphic>
          <a:graphicData uri="http://schemas.openxmlformats.org/drawingml/2006/table">
            <a:tbl>
              <a:tblPr bandRow="1">
                <a:tableStyleId>{5C22544A-7EE6-4342-B048-85BDC9FD1C3A}</a:tableStyleId>
              </a:tblPr>
              <a:tblGrid>
                <a:gridCol w="10127617">
                  <a:extLst>
                    <a:ext uri="{9D8B030D-6E8A-4147-A177-3AD203B41FA5}">
                      <a16:colId xmlns:a16="http://schemas.microsoft.com/office/drawing/2014/main" val="3429776840"/>
                    </a:ext>
                  </a:extLst>
                </a:gridCol>
                <a:gridCol w="1190146">
                  <a:extLst>
                    <a:ext uri="{9D8B030D-6E8A-4147-A177-3AD203B41FA5}">
                      <a16:colId xmlns:a16="http://schemas.microsoft.com/office/drawing/2014/main" val="2667141475"/>
                    </a:ext>
                  </a:extLst>
                </a:gridCol>
              </a:tblGrid>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Intro to Active Directory</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3</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2577382816"/>
                  </a:ext>
                </a:extLst>
              </a:tr>
              <a:tr h="370840">
                <a:tc>
                  <a:txBody>
                    <a:bodyPr/>
                    <a:lstStyle/>
                    <a:p>
                      <a:r>
                        <a:rPr lang="en-US" sz="1500" b="0" i="0" dirty="0">
                          <a:solidFill>
                            <a:schemeClr val="tx1"/>
                          </a:solidFill>
                          <a:latin typeface="+mn-lt"/>
                          <a:ea typeface="Verdana" panose="020B0604030504040204" pitchFamily="34" charset="0"/>
                          <a:cs typeface="Arial" panose="020B0604020202020204" pitchFamily="34" charset="0"/>
                        </a:rPr>
                        <a:t>Authentication in AD</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19</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829386456"/>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Domain Discovery and Enumeration</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36</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1205794284"/>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4.1: Enumerating Active Directory with Different Tools</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93</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1682828468"/>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Privilege Hunting</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94</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2686607350"/>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4.2: Privilege Hunting</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122</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2439768193"/>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User Impersonation</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123</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4550520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4.3: User Impersonation</a:t>
                      </a:r>
                      <a:endParaRPr lang="en-US" sz="1500" b="0" dirty="0">
                        <a:solidFill>
                          <a:schemeClr val="tx1"/>
                        </a:solidFill>
                        <a:latin typeface="+mn-lt"/>
                        <a:ea typeface="Verdana" panose="020B0604030504040204" pitchFamily="34" charset="0"/>
                      </a:endParaRP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143</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113844516"/>
                  </a:ext>
                </a:extLst>
              </a:tr>
              <a:tr h="370840">
                <a:tc>
                  <a:txBody>
                    <a:bodyPr/>
                    <a:lstStyle/>
                    <a:p>
                      <a:r>
                        <a:rPr lang="en-US" sz="1500" b="0" i="0" dirty="0">
                          <a:latin typeface="+mn-lt"/>
                          <a:ea typeface="Verdana" panose="020B0604030504040204" pitchFamily="34" charset="0"/>
                          <a:cs typeface="Arial" panose="020B0604020202020204" pitchFamily="34" charset="0"/>
                        </a:rPr>
                        <a:t>Lateral Movement</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144</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16028096"/>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4.4: Lateral Movement in Active Directory</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189</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20494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Contacts and Resources</a:t>
                      </a:r>
                      <a:endParaRPr lang="en-US" sz="1500" b="0" dirty="0">
                        <a:solidFill>
                          <a:schemeClr val="tx1"/>
                        </a:solidFill>
                        <a:latin typeface="+mn-lt"/>
                        <a:ea typeface="Verdana" panose="020B0604030504040204" pitchFamily="34" charset="0"/>
                      </a:endParaRPr>
                    </a:p>
                  </a:txBody>
                  <a:tcPr marL="182880" marR="182880" anchor="ctr">
                    <a:solidFill>
                      <a:schemeClr val="bg2"/>
                    </a:solidFill>
                  </a:tcPr>
                </a:tc>
                <a:tc>
                  <a:txBody>
                    <a:bodyPr/>
                    <a:lstStyle/>
                    <a:p>
                      <a:pPr algn="r"/>
                      <a:r>
                        <a:rPr lang="en-US" sz="1500" b="0" i="0">
                          <a:solidFill>
                            <a:schemeClr val="tx1"/>
                          </a:solidFill>
                          <a:latin typeface="+mn-lt"/>
                          <a:ea typeface="Verdana" panose="020B0604030504040204" pitchFamily="34" charset="0"/>
                          <a:cs typeface="Arial" panose="020B0604020202020204" pitchFamily="34" charset="0"/>
                        </a:rPr>
                        <a:t>190</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1335642977"/>
                  </a:ext>
                </a:extLst>
              </a:tr>
            </a:tbl>
          </a:graphicData>
        </a:graphic>
      </p:graphicFrame>
    </p:spTree>
    <p:extLst>
      <p:ext uri="{BB962C8B-B14F-4D97-AF65-F5344CB8AC3E}">
        <p14:creationId xmlns:p14="http://schemas.microsoft.com/office/powerpoint/2010/main" val="1406533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09A1B8-1CE6-6563-3A5E-F5F50BD65967}"/>
              </a:ext>
            </a:extLst>
          </p:cNvPr>
          <p:cNvSpPr/>
          <p:nvPr userDrawn="1"/>
        </p:nvSpPr>
        <p:spPr>
          <a:xfrm>
            <a:off x="5434487" y="614689"/>
            <a:ext cx="6190065" cy="6039030"/>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1" name="Straight Connector 10">
            <a:extLst>
              <a:ext uri="{FF2B5EF4-FFF2-40B4-BE49-F238E27FC236}">
                <a16:creationId xmlns:a16="http://schemas.microsoft.com/office/drawing/2014/main" id="{7035A700-FA1F-8A45-9B83-CC7FE22763D0}"/>
              </a:ext>
            </a:extLst>
          </p:cNvPr>
          <p:cNvCxnSpPr>
            <a:cxnSpLocks/>
          </p:cNvCxnSpPr>
          <p:nvPr userDrawn="1"/>
        </p:nvCxnSpPr>
        <p:spPr>
          <a:xfrm>
            <a:off x="4992442" y="800100"/>
            <a:ext cx="0" cy="5853619"/>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E97A520-A86F-A4BB-AD65-A0B7B61AF567}"/>
              </a:ext>
            </a:extLst>
          </p:cNvPr>
          <p:cNvSpPr txBox="1"/>
          <p:nvPr userDrawn="1"/>
        </p:nvSpPr>
        <p:spPr>
          <a:xfrm>
            <a:off x="428622" y="614689"/>
            <a:ext cx="4036505" cy="461665"/>
          </a:xfrm>
          <a:prstGeom prst="rect">
            <a:avLst/>
          </a:prstGeom>
          <a:noFill/>
        </p:spPr>
        <p:txBody>
          <a:bodyPr wrap="square" rtlCol="0">
            <a:spAutoFit/>
          </a:bodyPr>
          <a:lstStyle/>
          <a:p>
            <a:pPr algn="l"/>
            <a:r>
              <a:rPr lang="en-US" sz="2400" b="1" dirty="0">
                <a:solidFill>
                  <a:srgbClr val="005880"/>
                </a:solidFill>
                <a:latin typeface="Verdana" panose="020B0604030504040204" pitchFamily="34" charset="0"/>
                <a:ea typeface="Verdana" panose="020B0604030504040204" pitchFamily="34" charset="0"/>
              </a:rPr>
              <a:t>Course Roadmap</a:t>
            </a:r>
          </a:p>
        </p:txBody>
      </p:sp>
      <p:sp>
        <p:nvSpPr>
          <p:cNvPr id="6" name="TextBox 5">
            <a:extLst>
              <a:ext uri="{FF2B5EF4-FFF2-40B4-BE49-F238E27FC236}">
                <a16:creationId xmlns:a16="http://schemas.microsoft.com/office/drawing/2014/main" id="{AFD57923-D730-4740-DADF-12EE08C178C0}"/>
              </a:ext>
            </a:extLst>
          </p:cNvPr>
          <p:cNvSpPr txBox="1"/>
          <p:nvPr userDrawn="1"/>
        </p:nvSpPr>
        <p:spPr>
          <a:xfrm>
            <a:off x="428622" y="1309387"/>
            <a:ext cx="4295777" cy="5632311"/>
          </a:xfrm>
          <a:prstGeom prst="rect">
            <a:avLst/>
          </a:prstGeom>
          <a:noFill/>
        </p:spPr>
        <p:txBody>
          <a:bodyPr wrap="square" rtlCol="0">
            <a:spAutoFit/>
          </a:bodyPr>
          <a:lstStyle/>
          <a:p>
            <a:pPr lvl="0"/>
            <a:r>
              <a:rPr lang="en-US" sz="1950" dirty="0">
                <a:solidFill>
                  <a:schemeClr val="tx1"/>
                </a:solidFill>
                <a:latin typeface="Verdana" panose="020B0604030504040204" pitchFamily="34" charset="0"/>
                <a:ea typeface="Verdana" panose="020B0604030504040204" pitchFamily="34" charset="0"/>
              </a:rPr>
              <a:t>Section 1: Planning Adversary Emulation and Threat Intelligence </a:t>
            </a:r>
          </a:p>
          <a:p>
            <a:pPr lvl="0"/>
            <a:endParaRPr lang="en-US" sz="1950" dirty="0">
              <a:solidFill>
                <a:schemeClr val="tx1"/>
              </a:solidFill>
              <a:latin typeface="Verdana" panose="020B0604030504040204" pitchFamily="34" charset="0"/>
              <a:ea typeface="Verdana" panose="020B0604030504040204" pitchFamily="34" charset="0"/>
            </a:endParaRPr>
          </a:p>
          <a:p>
            <a:pPr lvl="0"/>
            <a:r>
              <a:rPr lang="en-US" sz="1950" b="0" dirty="0">
                <a:solidFill>
                  <a:schemeClr val="tx1"/>
                </a:solidFill>
                <a:latin typeface="Verdana" panose="020B0604030504040204" pitchFamily="34" charset="0"/>
                <a:ea typeface="Verdana" panose="020B0604030504040204" pitchFamily="34" charset="0"/>
              </a:rPr>
              <a:t>Section 2: Attack Infrastructure and Operational Security</a:t>
            </a:r>
          </a:p>
          <a:p>
            <a:pPr lvl="0"/>
            <a:endParaRPr lang="en-US" sz="1950" b="0" dirty="0">
              <a:solidFill>
                <a:srgbClr val="0455A5"/>
              </a:solidFill>
              <a:latin typeface="Verdana" panose="020B0604030504040204" pitchFamily="34" charset="0"/>
              <a:ea typeface="Verdana" panose="020B0604030504040204" pitchFamily="34" charset="0"/>
            </a:endParaRPr>
          </a:p>
          <a:p>
            <a:pPr lvl="0"/>
            <a:r>
              <a:rPr lang="en-US" sz="1950" dirty="0">
                <a:solidFill>
                  <a:schemeClr val="tx1"/>
                </a:solidFill>
                <a:latin typeface="Verdana" panose="020B0604030504040204" pitchFamily="34" charset="0"/>
                <a:ea typeface="Verdana" panose="020B0604030504040204" pitchFamily="34" charset="0"/>
              </a:rPr>
              <a:t>Section 3: Getting In and Staying In</a:t>
            </a:r>
          </a:p>
          <a:p>
            <a:pPr lvl="0"/>
            <a:endParaRPr lang="en-US" sz="1950" dirty="0">
              <a:solidFill>
                <a:schemeClr val="tx1"/>
              </a:solidFill>
              <a:latin typeface="Verdana" panose="020B0604030504040204" pitchFamily="34" charset="0"/>
              <a:ea typeface="Verdana" panose="020B0604030504040204" pitchFamily="34" charset="0"/>
            </a:endParaRPr>
          </a:p>
          <a:p>
            <a:pPr marL="0" lvl="0" algn="l" defTabSz="914400" rtl="0" eaLnBrk="1" fontAlgn="ctr" latinLnBrk="0" hangingPunct="1"/>
            <a:r>
              <a:rPr lang="en-US" sz="1950" kern="1200" dirty="0">
                <a:solidFill>
                  <a:srgbClr val="005880"/>
                </a:solidFill>
                <a:latin typeface="Verdana" panose="020B0604030504040204" pitchFamily="34" charset="0"/>
                <a:ea typeface="Verdana" panose="020B0604030504040204" pitchFamily="34" charset="0"/>
                <a:cs typeface="+mn-cs"/>
              </a:rPr>
              <a:t>Section 4: Active Directory Attacks and Lateral Movement</a:t>
            </a:r>
          </a:p>
          <a:p>
            <a:pPr lvl="0"/>
            <a:endParaRPr lang="en-US" sz="1950" dirty="0">
              <a:solidFill>
                <a:schemeClr val="tx1"/>
              </a:solidFill>
              <a:latin typeface="Verdana" panose="020B0604030504040204" pitchFamily="34" charset="0"/>
              <a:ea typeface="Verdana" panose="020B0604030504040204" pitchFamily="34" charset="0"/>
            </a:endParaRPr>
          </a:p>
          <a:p>
            <a:pPr lvl="0"/>
            <a:r>
              <a:rPr lang="en-US" sz="1950" dirty="0">
                <a:solidFill>
                  <a:schemeClr val="tx1"/>
                </a:solidFill>
                <a:latin typeface="Verdana" panose="020B0604030504040204" pitchFamily="34" charset="0"/>
                <a:ea typeface="Verdana" panose="020B0604030504040204" pitchFamily="34" charset="0"/>
              </a:rPr>
              <a:t>Section 5: Action on Objectives and Reporting</a:t>
            </a:r>
          </a:p>
          <a:p>
            <a:pPr lvl="0"/>
            <a:endParaRPr lang="en-US" sz="1950" dirty="0">
              <a:solidFill>
                <a:schemeClr val="tx1"/>
              </a:solidFill>
              <a:latin typeface="Verdana" panose="020B0604030504040204" pitchFamily="34" charset="0"/>
              <a:ea typeface="Verdana" panose="020B0604030504040204" pitchFamily="34" charset="0"/>
            </a:endParaRPr>
          </a:p>
          <a:p>
            <a:pPr lvl="0"/>
            <a:r>
              <a:rPr lang="en-US" sz="1950" dirty="0">
                <a:solidFill>
                  <a:schemeClr val="tx1"/>
                </a:solidFill>
                <a:latin typeface="Verdana" panose="020B0604030504040204" pitchFamily="34" charset="0"/>
                <a:ea typeface="Verdana" panose="020B0604030504040204" pitchFamily="34" charset="0"/>
              </a:rPr>
              <a:t>Section 6: Immersive Red Team Capture the Flag</a:t>
            </a:r>
          </a:p>
        </p:txBody>
      </p:sp>
      <p:sp>
        <p:nvSpPr>
          <p:cNvPr id="13" name="TextBox 12">
            <a:extLst>
              <a:ext uri="{FF2B5EF4-FFF2-40B4-BE49-F238E27FC236}">
                <a16:creationId xmlns:a16="http://schemas.microsoft.com/office/drawing/2014/main" id="{A5D8BB1B-8082-16C1-50DE-7158D9783931}"/>
              </a:ext>
            </a:extLst>
          </p:cNvPr>
          <p:cNvSpPr txBox="1"/>
          <p:nvPr userDrawn="1"/>
        </p:nvSpPr>
        <p:spPr>
          <a:xfrm>
            <a:off x="5524381" y="743307"/>
            <a:ext cx="6010275" cy="3272691"/>
          </a:xfrm>
          <a:prstGeom prst="rect">
            <a:avLst/>
          </a:prstGeom>
          <a:noFill/>
        </p:spPr>
        <p:txBody>
          <a:bodyPr wrap="square" rtlCol="0">
            <a:spAutoFit/>
          </a:bodyPr>
          <a:lstStyle/>
          <a:p>
            <a:pPr marL="171450" lvl="0" indent="-171450">
              <a:spcAft>
                <a:spcPts val="200"/>
              </a:spcAft>
              <a:buFont typeface="Arial" panose="020B0604020202020204" pitchFamily="34" charset="0"/>
              <a:buChar char="•"/>
            </a:pPr>
            <a:r>
              <a:rPr lang="en-US" dirty="0">
                <a:solidFill>
                  <a:schemeClr val="tx1"/>
                </a:solidFill>
              </a:rPr>
              <a:t>Intro to Active Directory</a:t>
            </a:r>
          </a:p>
          <a:p>
            <a:pPr marL="171450" lvl="0" indent="-171450">
              <a:spcAft>
                <a:spcPts val="200"/>
              </a:spcAft>
              <a:buFont typeface="Arial" panose="020B0604020202020204" pitchFamily="34" charset="0"/>
              <a:buChar char="•"/>
            </a:pPr>
            <a:r>
              <a:rPr lang="en-US" dirty="0">
                <a:solidFill>
                  <a:schemeClr val="tx1"/>
                </a:solidFill>
              </a:rPr>
              <a:t>Authentication in AD</a:t>
            </a:r>
          </a:p>
          <a:p>
            <a:pPr marL="171450" lvl="0" indent="-171450">
              <a:spcAft>
                <a:spcPts val="200"/>
              </a:spcAft>
              <a:buFont typeface="Arial" panose="020B0604020202020204" pitchFamily="34" charset="0"/>
              <a:buChar char="•"/>
            </a:pPr>
            <a:r>
              <a:rPr lang="en-US" dirty="0">
                <a:solidFill>
                  <a:schemeClr val="tx1"/>
                </a:solidFill>
              </a:rPr>
              <a:t>Domain Discovery and Enumeration</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4.1: Enumerating Active Directory with Different Tools</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Privilege Hunting</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4.2: Privilege Hunting</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User Impersonation</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4.3: User Impersonation</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Lateral Movement</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4.4: Lateral Movement in Active Directory</a:t>
            </a:r>
          </a:p>
          <a:p>
            <a:pPr>
              <a:spcAft>
                <a:spcPts val="200"/>
              </a:spcAft>
            </a:pPr>
            <a:endParaRPr lang="en-US" dirty="0">
              <a:solidFill>
                <a:schemeClr val="tx1"/>
              </a:solidFill>
            </a:endParaRPr>
          </a:p>
        </p:txBody>
      </p:sp>
    </p:spTree>
    <p:extLst>
      <p:ext uri="{BB962C8B-B14F-4D97-AF65-F5344CB8AC3E}">
        <p14:creationId xmlns:p14="http://schemas.microsoft.com/office/powerpoint/2010/main" val="3482004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ab introduction">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EF3558-F72B-4042-9DD3-27D48E83B89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8" name="Title 4">
            <a:extLst>
              <a:ext uri="{FF2B5EF4-FFF2-40B4-BE49-F238E27FC236}">
                <a16:creationId xmlns:a16="http://schemas.microsoft.com/office/drawing/2014/main" id="{B911596D-96EE-6843-A234-B6A9D4560FC3}"/>
              </a:ext>
            </a:extLst>
          </p:cNvPr>
          <p:cNvSpPr>
            <a:spLocks noGrp="1"/>
          </p:cNvSpPr>
          <p:nvPr>
            <p:ph type="title" hasCustomPrompt="1"/>
          </p:nvPr>
        </p:nvSpPr>
        <p:spPr>
          <a:xfrm>
            <a:off x="666426" y="2213642"/>
            <a:ext cx="11525574" cy="2061861"/>
          </a:xfrm>
        </p:spPr>
        <p:txBody>
          <a:bodyPr wrap="square" rIns="1800000" bIns="21600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sz="6000">
                <a:solidFill>
                  <a:schemeClr val="tx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lang="en-US" dirty="0"/>
            </a:br>
            <a:r>
              <a:rPr lang="en-US" dirty="0"/>
              <a:t>&lt;Lab name&gt;</a:t>
            </a:r>
          </a:p>
        </p:txBody>
      </p:sp>
      <p:sp>
        <p:nvSpPr>
          <p:cNvPr id="8" name="Text Placeholder 7">
            <a:extLst>
              <a:ext uri="{FF2B5EF4-FFF2-40B4-BE49-F238E27FC236}">
                <a16:creationId xmlns:a16="http://schemas.microsoft.com/office/drawing/2014/main" id="{53E1F817-BAD7-446A-8E6E-D66E7785EFCB}"/>
              </a:ext>
            </a:extLst>
          </p:cNvPr>
          <p:cNvSpPr>
            <a:spLocks noGrp="1"/>
          </p:cNvSpPr>
          <p:nvPr>
            <p:ph type="body" sz="quarter" idx="10" hasCustomPrompt="1"/>
          </p:nvPr>
        </p:nvSpPr>
        <p:spPr>
          <a:xfrm>
            <a:off x="666750" y="4343400"/>
            <a:ext cx="11010900" cy="1171575"/>
          </a:xfrm>
          <a:prstGeom prst="rect">
            <a:avLst/>
          </a:prstGeom>
        </p:spPr>
        <p:txBody>
          <a:bodyPr>
            <a:normAutofit/>
          </a:bodyPr>
          <a:lstStyle>
            <a:lvl1pPr marL="0" indent="0">
              <a:buFontTx/>
              <a:buNone/>
              <a:defRPr sz="2000">
                <a:latin typeface="+mn-lt"/>
              </a:defRPr>
            </a:lvl1pPr>
            <a:lvl2pPr marL="490050" indent="0">
              <a:buFontTx/>
              <a:buNone/>
              <a:defRPr/>
            </a:lvl2pPr>
            <a:lvl3pPr marL="490050" indent="0">
              <a:buFontTx/>
              <a:buNone/>
              <a:defRPr/>
            </a:lvl3pPr>
            <a:lvl4pPr marL="857250" indent="0">
              <a:buFontTx/>
              <a:buNone/>
              <a:defRPr/>
            </a:lvl4pPr>
            <a:lvl5pPr marL="490050" indent="0">
              <a:buFontTx/>
              <a:buNone/>
              <a:defRPr/>
            </a:lvl5pPr>
          </a:lstStyle>
          <a:p>
            <a:pPr lvl="0"/>
            <a:r>
              <a:rPr lang="en-US" dirty="0"/>
              <a:t>&lt;Add any additional needed information here, such as what VM or other assets the students need for the lab. Do not include time estimates or objectives as that information should be included in the workbook.&gt;</a:t>
            </a:r>
          </a:p>
        </p:txBody>
      </p:sp>
      <p:sp>
        <p:nvSpPr>
          <p:cNvPr id="2" name="TextBox 1">
            <a:extLst>
              <a:ext uri="{FF2B5EF4-FFF2-40B4-BE49-F238E27FC236}">
                <a16:creationId xmlns:a16="http://schemas.microsoft.com/office/drawing/2014/main" id="{BEDE2135-ABD7-F777-4723-A7C5BC829469}"/>
              </a:ext>
            </a:extLst>
          </p:cNvPr>
          <p:cNvSpPr txBox="1"/>
          <p:nvPr userDrawn="1"/>
        </p:nvSpPr>
        <p:spPr>
          <a:xfrm>
            <a:off x="701390" y="6305550"/>
            <a:ext cx="8490235" cy="369332"/>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solidFill>
                  <a:schemeClr val="tx1"/>
                </a:solidFill>
                <a:latin typeface="+mn-lt"/>
                <a:ea typeface="Verdana" panose="020B0604030504040204" pitchFamily="34" charset="0"/>
              </a:rPr>
              <a:t>Refer to the lab workbook for instructions.</a:t>
            </a:r>
            <a:endParaRPr lang="en-US" dirty="0">
              <a:latin typeface="+mn-lt"/>
            </a:endParaRPr>
          </a:p>
        </p:txBody>
      </p:sp>
      <p:sp>
        <p:nvSpPr>
          <p:cNvPr id="3" name="Rectangle 2">
            <a:extLst>
              <a:ext uri="{FF2B5EF4-FFF2-40B4-BE49-F238E27FC236}">
                <a16:creationId xmlns:a16="http://schemas.microsoft.com/office/drawing/2014/main" id="{40526429-DF23-965A-16D9-5239B0DAD887}"/>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4" name="Picture 12">
            <a:extLst>
              <a:ext uri="{FF2B5EF4-FFF2-40B4-BE49-F238E27FC236}">
                <a16:creationId xmlns:a16="http://schemas.microsoft.com/office/drawing/2014/main" id="{019F8352-A11B-8B88-43F7-ECCFE454E0A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5" name="Straight Connector 4">
            <a:extLst>
              <a:ext uri="{FF2B5EF4-FFF2-40B4-BE49-F238E27FC236}">
                <a16:creationId xmlns:a16="http://schemas.microsoft.com/office/drawing/2014/main" id="{558E1972-4BB2-D6D2-143D-D646C76AD125}"/>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6" name="Picture 21">
            <a:extLst>
              <a:ext uri="{FF2B5EF4-FFF2-40B4-BE49-F238E27FC236}">
                <a16:creationId xmlns:a16="http://schemas.microsoft.com/office/drawing/2014/main" id="{0A853DAE-D7D9-2222-8E0A-56610D7359D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
        <p:nvSpPr>
          <p:cNvPr id="7" name="Text Placeholder 7">
            <a:extLst>
              <a:ext uri="{FF2B5EF4-FFF2-40B4-BE49-F238E27FC236}">
                <a16:creationId xmlns:a16="http://schemas.microsoft.com/office/drawing/2014/main" id="{0F1254E0-17FF-C6AB-1240-4EEB0D20801E}"/>
              </a:ext>
            </a:extLst>
          </p:cNvPr>
          <p:cNvSpPr>
            <a:spLocks noGrp="1"/>
          </p:cNvSpPr>
          <p:nvPr>
            <p:ph type="body" sz="quarter" idx="11" hasCustomPrompt="1"/>
          </p:nvPr>
        </p:nvSpPr>
        <p:spPr>
          <a:xfrm>
            <a:off x="8915401" y="299803"/>
            <a:ext cx="3276598" cy="662222"/>
          </a:xfrm>
          <a:prstGeom prst="rect">
            <a:avLst/>
          </a:prstGeom>
        </p:spPr>
        <p:txBody>
          <a:bodyPr>
            <a:noAutofit/>
          </a:bodyPr>
          <a:lstStyle>
            <a:lvl1pPr marL="0" indent="0" algn="r">
              <a:buFontTx/>
              <a:buNone/>
              <a:defRPr sz="3600" b="1">
                <a:latin typeface="Verdana" panose="020B0604030504040204" pitchFamily="34" charset="0"/>
                <a:ea typeface="Verdana" panose="020B0604030504040204" pitchFamily="34" charset="0"/>
              </a:defRPr>
            </a:lvl1pPr>
            <a:lvl2pPr marL="490050" indent="0">
              <a:buFontTx/>
              <a:buNone/>
              <a:defRPr/>
            </a:lvl2pPr>
            <a:lvl3pPr marL="490050" indent="0">
              <a:buFontTx/>
              <a:buNone/>
              <a:defRPr/>
            </a:lvl3pPr>
            <a:lvl4pPr marL="857250" indent="0">
              <a:buFontTx/>
              <a:buNone/>
              <a:defRPr/>
            </a:lvl4pPr>
            <a:lvl5pPr marL="490050" indent="0">
              <a:buFontTx/>
              <a:buNone/>
              <a:defRPr/>
            </a:lvl5pPr>
          </a:lstStyle>
          <a:p>
            <a:pPr lvl="0"/>
            <a:r>
              <a:rPr lang="en-US" dirty="0"/>
              <a:t>&lt;Lab #&gt;</a:t>
            </a:r>
          </a:p>
        </p:txBody>
      </p:sp>
    </p:spTree>
    <p:extLst>
      <p:ext uri="{BB962C8B-B14F-4D97-AF65-F5344CB8AC3E}">
        <p14:creationId xmlns:p14="http://schemas.microsoft.com/office/powerpoint/2010/main" val="17440441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2605-90DD-BA48-B96B-D53F11571999}"/>
              </a:ext>
            </a:extLst>
          </p:cNvPr>
          <p:cNvSpPr>
            <a:spLocks noGrp="1"/>
          </p:cNvSpPr>
          <p:nvPr>
            <p:ph type="title"/>
          </p:nvPr>
        </p:nvSpPr>
        <p:spPr/>
        <p:txBody>
          <a:bodyPr/>
          <a:lstStyle/>
          <a:p>
            <a:r>
              <a:rPr lang="en-US" dirty="0"/>
              <a:t>Click to edit Master title style</a:t>
            </a:r>
          </a:p>
        </p:txBody>
      </p:sp>
      <p:sp>
        <p:nvSpPr>
          <p:cNvPr id="3" name="Content Placeholder 14">
            <a:extLst>
              <a:ext uri="{FF2B5EF4-FFF2-40B4-BE49-F238E27FC236}">
                <a16:creationId xmlns:a16="http://schemas.microsoft.com/office/drawing/2014/main" id="{5757AB70-7D07-7930-F838-66707C0F171B}"/>
              </a:ext>
            </a:extLst>
          </p:cNvPr>
          <p:cNvSpPr>
            <a:spLocks noGrp="1"/>
          </p:cNvSpPr>
          <p:nvPr>
            <p:ph sz="quarter" idx="12"/>
          </p:nvPr>
        </p:nvSpPr>
        <p:spPr>
          <a:xfrm>
            <a:off x="428625" y="1233488"/>
            <a:ext cx="11334750"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2738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n-bulleted content">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4F833F3-0932-5145-B324-EF6D0264C095}"/>
              </a:ext>
            </a:extLst>
          </p:cNvPr>
          <p:cNvSpPr>
            <a:spLocks noGrp="1"/>
          </p:cNvSpPr>
          <p:nvPr>
            <p:ph type="body" sz="quarter" idx="15"/>
          </p:nvPr>
        </p:nvSpPr>
        <p:spPr>
          <a:xfrm>
            <a:off x="428625" y="1233488"/>
            <a:ext cx="11334750" cy="5199062"/>
          </a:xfrm>
          <a:prstGeom prst="rect">
            <a:avLst/>
          </a:prstGeom>
        </p:spPr>
        <p:txBody>
          <a:bodyPr>
            <a:normAutofit/>
          </a:bodyPr>
          <a:lstStyle>
            <a:lvl1pPr marL="0" indent="0">
              <a:spcAft>
                <a:spcPts val="200"/>
              </a:spcAft>
              <a:buFontTx/>
              <a:buNone/>
              <a:defRPr sz="2400" spc="-20" baseline="0">
                <a:latin typeface="+mn-lt"/>
              </a:defRPr>
            </a:lvl1pPr>
            <a:lvl2pPr marL="406800" indent="-169200">
              <a:spcBef>
                <a:spcPts val="600"/>
              </a:spcBef>
              <a:spcAft>
                <a:spcPts val="200"/>
              </a:spcAft>
              <a:defRPr sz="1400" spc="-10" baseline="0">
                <a:solidFill>
                  <a:schemeClr val="tx1">
                    <a:lumMod val="75000"/>
                    <a:lumOff val="25000"/>
                  </a:schemeClr>
                </a:solidFill>
                <a:latin typeface="+mn-lt"/>
              </a:defRPr>
            </a:lvl2pPr>
            <a:lvl3pPr marL="640800" indent="-172800">
              <a:spcAft>
                <a:spcPts val="100"/>
              </a:spcAft>
              <a:buSzPct val="80000"/>
              <a:defRPr sz="1200">
                <a:solidFill>
                  <a:schemeClr val="tx1">
                    <a:lumMod val="75000"/>
                    <a:lumOff val="25000"/>
                  </a:schemeClr>
                </a:solidFill>
              </a:defRPr>
            </a:lvl3pPr>
            <a:lvl4pPr marL="640800" indent="-172800">
              <a:buSzPct val="80000"/>
              <a:defRPr sz="1200">
                <a:solidFill>
                  <a:schemeClr val="tx1">
                    <a:lumMod val="75000"/>
                    <a:lumOff val="25000"/>
                  </a:schemeClr>
                </a:solidFill>
              </a:defRPr>
            </a:lvl4pPr>
            <a:lvl5pPr marL="640800" indent="-172800">
              <a:buSzPct val="80000"/>
              <a:defRPr sz="1200">
                <a:solidFill>
                  <a:schemeClr val="tx1">
                    <a:lumMod val="75000"/>
                    <a:lumOff val="25000"/>
                  </a:schemeClr>
                </a:solidFill>
              </a:defRPr>
            </a:lvl5pPr>
            <a:lvl6pPr marL="640800" indent="-172800">
              <a:buSzPct val="80000"/>
              <a:defRPr sz="1200">
                <a:solidFill>
                  <a:schemeClr val="tx1">
                    <a:lumMod val="75000"/>
                    <a:lumOff val="25000"/>
                  </a:schemeClr>
                </a:solidFill>
              </a:defRPr>
            </a:lvl6pPr>
            <a:lvl7pPr marL="640800" indent="-172800">
              <a:buSzPct val="80000"/>
              <a:defRPr sz="1200">
                <a:solidFill>
                  <a:schemeClr val="tx1">
                    <a:lumMod val="75000"/>
                    <a:lumOff val="25000"/>
                  </a:schemeClr>
                </a:solidFill>
              </a:defRPr>
            </a:lvl7pPr>
            <a:lvl8pPr marL="640800" indent="-172800">
              <a:buSzPct val="80000"/>
              <a:defRPr sz="1200">
                <a:solidFill>
                  <a:schemeClr val="tx1">
                    <a:lumMod val="75000"/>
                    <a:lumOff val="25000"/>
                  </a:schemeClr>
                </a:solidFill>
              </a:defRPr>
            </a:lvl8pPr>
            <a:lvl9pPr marL="640800" indent="-172800">
              <a:buSzPct val="80000"/>
              <a:defRPr sz="1200">
                <a:solidFill>
                  <a:schemeClr val="tx1">
                    <a:lumMod val="75000"/>
                    <a:lumOff val="2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13338EB9-A644-434D-924B-9A10AA78C9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7319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0EBBCF1-8D71-E640-9E05-EE0D2D81B1BB}"/>
              </a:ext>
            </a:extLst>
          </p:cNvPr>
          <p:cNvSpPr>
            <a:spLocks noGrp="1"/>
          </p:cNvSpPr>
          <p:nvPr>
            <p:ph type="pic" sz="quarter" idx="15"/>
          </p:nvPr>
        </p:nvSpPr>
        <p:spPr>
          <a:xfrm>
            <a:off x="428625" y="1233488"/>
            <a:ext cx="11323638" cy="5199063"/>
          </a:xfrm>
          <a:prstGeom prst="rect">
            <a:avLst/>
          </a:prstGeom>
        </p:spPr>
        <p:txBody>
          <a:bodyPr/>
          <a:lstStyle>
            <a:lvl1pPr marL="0" indent="0">
              <a:buNone/>
              <a:defRPr>
                <a:latin typeface="+mn-lt"/>
              </a:defRPr>
            </a:lvl1pPr>
          </a:lstStyle>
          <a:p>
            <a:r>
              <a:rPr lang="en-US" dirty="0"/>
              <a:t>Click icon to add picture</a:t>
            </a:r>
          </a:p>
        </p:txBody>
      </p:sp>
      <p:sp>
        <p:nvSpPr>
          <p:cNvPr id="2" name="Title 1">
            <a:extLst>
              <a:ext uri="{FF2B5EF4-FFF2-40B4-BE49-F238E27FC236}">
                <a16:creationId xmlns:a16="http://schemas.microsoft.com/office/drawing/2014/main" id="{F4D72292-0DA8-C04E-9F5F-A3B04A4E566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9936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A8E002-EDB6-8F42-82A8-B32266A1A987}"/>
              </a:ext>
            </a:extLst>
          </p:cNvPr>
          <p:cNvSpPr>
            <a:spLocks noGrp="1"/>
          </p:cNvSpPr>
          <p:nvPr>
            <p:ph type="title"/>
          </p:nvPr>
        </p:nvSpPr>
        <p:spPr/>
        <p:txBody>
          <a:bodyPr/>
          <a:lstStyle/>
          <a:p>
            <a:r>
              <a:rPr lang="en-US"/>
              <a:t>Click to edit Master title style</a:t>
            </a:r>
          </a:p>
        </p:txBody>
      </p:sp>
      <p:sp>
        <p:nvSpPr>
          <p:cNvPr id="4" name="Content Placeholder 14">
            <a:extLst>
              <a:ext uri="{FF2B5EF4-FFF2-40B4-BE49-F238E27FC236}">
                <a16:creationId xmlns:a16="http://schemas.microsoft.com/office/drawing/2014/main" id="{43B2A574-B855-6F51-59B6-CD7646B0AD89}"/>
              </a:ext>
            </a:extLst>
          </p:cNvPr>
          <p:cNvSpPr>
            <a:spLocks noGrp="1"/>
          </p:cNvSpPr>
          <p:nvPr>
            <p:ph sz="quarter" idx="18"/>
          </p:nvPr>
        </p:nvSpPr>
        <p:spPr>
          <a:xfrm>
            <a:off x="428625" y="1233488"/>
            <a:ext cx="5572125"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14">
            <a:extLst>
              <a:ext uri="{FF2B5EF4-FFF2-40B4-BE49-F238E27FC236}">
                <a16:creationId xmlns:a16="http://schemas.microsoft.com/office/drawing/2014/main" id="{853CE527-71A5-F6B9-C27C-AD5A9FF24828}"/>
              </a:ext>
            </a:extLst>
          </p:cNvPr>
          <p:cNvSpPr>
            <a:spLocks noGrp="1"/>
          </p:cNvSpPr>
          <p:nvPr>
            <p:ph sz="quarter" idx="19"/>
          </p:nvPr>
        </p:nvSpPr>
        <p:spPr>
          <a:xfrm>
            <a:off x="6191249" y="1233488"/>
            <a:ext cx="5572125"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82133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65A1CF-80BB-BA48-98D8-EB66F99BFFF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A9FAE09E-8E87-0C4D-9449-4035A6A01E5A}"/>
              </a:ext>
            </a:extLst>
          </p:cNvPr>
          <p:cNvSpPr>
            <a:spLocks noGrp="1"/>
          </p:cNvSpPr>
          <p:nvPr>
            <p:ph type="title"/>
          </p:nvPr>
        </p:nvSpPr>
        <p:spPr>
          <a:xfrm>
            <a:off x="428624" y="428624"/>
            <a:ext cx="11334750" cy="623211"/>
          </a:xfrm>
          <a:prstGeom prst="callout1">
            <a:avLst>
              <a:gd name="adj1" fmla="val 99409"/>
              <a:gd name="adj2" fmla="val 100036"/>
              <a:gd name="adj3" fmla="val 99227"/>
              <a:gd name="adj4" fmla="val -59"/>
            </a:avLst>
          </a:prstGeom>
          <a:noFill/>
          <a:ln w="6350">
            <a:solidFill>
              <a:schemeClr val="tx1">
                <a:alpha val="15000"/>
              </a:schemeClr>
            </a:solidFill>
          </a:ln>
        </p:spPr>
        <p:txBody>
          <a:bodyPr vert="horz" wrap="square" lIns="0" tIns="180000" rIns="0" bIns="108000" rtlCol="0" anchor="t">
            <a:noAutofit/>
          </a:bodyPr>
          <a:lstStyle/>
          <a:p>
            <a:r>
              <a:rPr lang="en-US" dirty="0"/>
              <a:t>Click to edit Master title style</a:t>
            </a:r>
          </a:p>
        </p:txBody>
      </p:sp>
      <p:sp>
        <p:nvSpPr>
          <p:cNvPr id="19" name="Rectangle 18">
            <a:extLst>
              <a:ext uri="{FF2B5EF4-FFF2-40B4-BE49-F238E27FC236}">
                <a16:creationId xmlns:a16="http://schemas.microsoft.com/office/drawing/2014/main" id="{BA1C436B-155D-4241-A354-7C3170A25D32}"/>
              </a:ext>
            </a:extLst>
          </p:cNvPr>
          <p:cNvSpPr/>
          <p:nvPr userDrawn="1"/>
        </p:nvSpPr>
        <p:spPr>
          <a:xfrm flipH="1">
            <a:off x="7940040" y="0"/>
            <a:ext cx="4251958" cy="314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44000" tIns="72000" rIns="228600" bIns="72000" rtlCol="0" anchor="t">
            <a:spAutoFit/>
          </a:bodyPr>
          <a:lstStyle/>
          <a:p>
            <a:pPr algn="r"/>
            <a:r>
              <a:rPr lang="en-US" sz="1100" b="0" dirty="0">
                <a:solidFill>
                  <a:srgbClr val="7F7F7F"/>
                </a:solidFill>
                <a:cs typeface="Arial" panose="020B0604020202020204" pitchFamily="34" charset="0"/>
              </a:rPr>
              <a:t>SEC565 | Red Team Operations and Adversary Emulation</a:t>
            </a:r>
            <a:endParaRPr lang="en-US" sz="1100" b="0" dirty="0">
              <a:solidFill>
                <a:srgbClr val="7F7F7F"/>
              </a:solidFill>
              <a:ea typeface="Trebuchet MS"/>
              <a:cs typeface="Arial" panose="020B0604020202020204" pitchFamily="34" charset="0"/>
              <a:sym typeface="Trebuchet MS"/>
            </a:endParaRPr>
          </a:p>
        </p:txBody>
      </p:sp>
      <p:cxnSp>
        <p:nvCxnSpPr>
          <p:cNvPr id="7" name="Straight Connector 6">
            <a:extLst>
              <a:ext uri="{FF2B5EF4-FFF2-40B4-BE49-F238E27FC236}">
                <a16:creationId xmlns:a16="http://schemas.microsoft.com/office/drawing/2014/main" id="{FD20975E-CD01-9D1C-C4FC-97F0EDD16BC6}"/>
              </a:ext>
            </a:extLst>
          </p:cNvPr>
          <p:cNvCxnSpPr/>
          <p:nvPr userDrawn="1"/>
        </p:nvCxnSpPr>
        <p:spPr>
          <a:xfrm>
            <a:off x="908655"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6FC588-118F-F274-732F-34270CEE2AD0}"/>
              </a:ext>
            </a:extLst>
          </p:cNvPr>
          <p:cNvCxnSpPr/>
          <p:nvPr userDrawn="1"/>
        </p:nvCxnSpPr>
        <p:spPr>
          <a:xfrm>
            <a:off x="908656"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25D6FFA-FA6B-86C0-459F-7418F7C04769}"/>
              </a:ext>
            </a:extLst>
          </p:cNvPr>
          <p:cNvSpPr/>
          <p:nvPr userDrawn="1"/>
        </p:nvSpPr>
        <p:spPr>
          <a:xfrm>
            <a:off x="428624" y="0"/>
            <a:ext cx="1165148" cy="428624"/>
          </a:xfrm>
          <a:prstGeom prst="rect">
            <a:avLst/>
          </a:prstGeom>
          <a:solidFill>
            <a:schemeClr val="accent3"/>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rgbClr val="FFFFFF"/>
              </a:solidFill>
              <a:effectLst/>
              <a:uLnTx/>
              <a:uFillTx/>
              <a:latin typeface="Arial" panose="020B0604020202020204"/>
            </a:endParaRPr>
          </a:p>
        </p:txBody>
      </p:sp>
      <p:pic>
        <p:nvPicPr>
          <p:cNvPr id="4" name="Picture 12">
            <a:extLst>
              <a:ext uri="{FF2B5EF4-FFF2-40B4-BE49-F238E27FC236}">
                <a16:creationId xmlns:a16="http://schemas.microsoft.com/office/drawing/2014/main" id="{74D26CD2-0B64-75CB-4244-4930A6BB884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509308" y="179324"/>
            <a:ext cx="337375" cy="168687"/>
          </a:xfrm>
          <a:prstGeom prst="rect">
            <a:avLst/>
          </a:prstGeom>
        </p:spPr>
      </p:pic>
      <p:cxnSp>
        <p:nvCxnSpPr>
          <p:cNvPr id="5" name="Straight Connector 4">
            <a:extLst>
              <a:ext uri="{FF2B5EF4-FFF2-40B4-BE49-F238E27FC236}">
                <a16:creationId xmlns:a16="http://schemas.microsoft.com/office/drawing/2014/main" id="{28DECEB8-8317-C918-14E0-53152F6E3893}"/>
              </a:ext>
            </a:extLst>
          </p:cNvPr>
          <p:cNvCxnSpPr/>
          <p:nvPr userDrawn="1"/>
        </p:nvCxnSpPr>
        <p:spPr>
          <a:xfrm>
            <a:off x="908655"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9" name="Picture 21">
            <a:extLst>
              <a:ext uri="{FF2B5EF4-FFF2-40B4-BE49-F238E27FC236}">
                <a16:creationId xmlns:a16="http://schemas.microsoft.com/office/drawing/2014/main" id="{623F9935-BBB5-5B50-D96C-BB4FD43E0E76}"/>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970590" y="179323"/>
            <a:ext cx="535052" cy="165839"/>
          </a:xfrm>
          <a:prstGeom prst="rect">
            <a:avLst/>
          </a:prstGeom>
        </p:spPr>
      </p:pic>
    </p:spTree>
    <p:extLst>
      <p:ext uri="{BB962C8B-B14F-4D97-AF65-F5344CB8AC3E}">
        <p14:creationId xmlns:p14="http://schemas.microsoft.com/office/powerpoint/2010/main" val="34188040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400" rtl="0" eaLnBrk="1" latinLnBrk="0" hangingPunct="1">
        <a:lnSpc>
          <a:spcPct val="90000"/>
        </a:lnSpc>
        <a:spcBef>
          <a:spcPct val="0"/>
        </a:spcBef>
        <a:buNone/>
        <a:defRPr sz="2400" b="1" kern="1200">
          <a:solidFill>
            <a:schemeClr val="accent1"/>
          </a:solidFill>
          <a:latin typeface="Verdana" panose="020B0604030504040204" pitchFamily="34" charset="0"/>
          <a:ea typeface="Verdana" panose="020B0604030504040204" pitchFamily="34" charset="0"/>
          <a:cs typeface="+mj-cs"/>
        </a:defRPr>
      </a:lvl1pPr>
    </p:titleStyle>
    <p:body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System Font Regular"/>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p:bodyStyle>
    <p:otherStyle>
      <a:defPPr>
        <a:defRPr lang="en-US"/>
      </a:defPPr>
      <a:lvl1pPr marL="0" algn="l" defTabSz="914400" rtl="0" eaLnBrk="1" fontAlgn="ctr" latinLnBrk="0" hangingPunct="1">
        <a:defRPr sz="18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70">
          <p15:clr>
            <a:srgbClr val="F26B43"/>
          </p15:clr>
        </p15:guide>
        <p15:guide id="4" pos="7410">
          <p15:clr>
            <a:srgbClr val="F26B43"/>
          </p15:clr>
        </p15:guide>
        <p15:guide id="41" orient="horz" pos="268">
          <p15:clr>
            <a:srgbClr val="F26B43"/>
          </p15:clr>
        </p15:guide>
        <p15:guide id="44" orient="horz" pos="663">
          <p15:clr>
            <a:srgbClr val="9FCC3B"/>
          </p15:clr>
        </p15:guide>
        <p15:guide id="45" orient="horz" pos="777">
          <p15:clr>
            <a:srgbClr val="9FCC3B"/>
          </p15:clr>
        </p15:guide>
        <p15:guide id="48" orient="horz" pos="40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file:///\\.\pipe\psexesvc"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143C3-E7CA-5AF3-517A-2A21F1E05270}"/>
              </a:ext>
            </a:extLst>
          </p:cNvPr>
          <p:cNvSpPr>
            <a:spLocks noGrp="1"/>
          </p:cNvSpPr>
          <p:nvPr>
            <p:ph type="body" sz="quarter" idx="11"/>
          </p:nvPr>
        </p:nvSpPr>
        <p:spPr/>
        <p:txBody>
          <a:bodyPr/>
          <a:lstStyle/>
          <a:p>
            <a:r>
              <a:rPr lang="en-US" noProof="0" dirty="0"/>
              <a:t>© 2025 SANS INSTITUTE | All Rights Reserved</a:t>
            </a:r>
            <a:endParaRPr lang="en-US" dirty="0"/>
          </a:p>
        </p:txBody>
      </p:sp>
      <p:sp>
        <p:nvSpPr>
          <p:cNvPr id="4" name="Text Placeholder 3">
            <a:extLst>
              <a:ext uri="{FF2B5EF4-FFF2-40B4-BE49-F238E27FC236}">
                <a16:creationId xmlns:a16="http://schemas.microsoft.com/office/drawing/2014/main" id="{38EF29BB-98EB-BA62-5A5A-D543A5EEA68F}"/>
              </a:ext>
            </a:extLst>
          </p:cNvPr>
          <p:cNvSpPr>
            <a:spLocks noGrp="1"/>
          </p:cNvSpPr>
          <p:nvPr>
            <p:ph type="title" idx="4294967295"/>
          </p:nvPr>
        </p:nvSpPr>
        <p:spPr>
          <a:xfrm>
            <a:off x="560388" y="1636713"/>
            <a:ext cx="11369675" cy="29559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54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Shadow Steps: Lateral Movement in Active Directory (Part one)</a:t>
            </a:r>
          </a:p>
        </p:txBody>
      </p:sp>
      <p:sp>
        <p:nvSpPr>
          <p:cNvPr id="5" name="Text Placeholder 4">
            <a:extLst>
              <a:ext uri="{FF2B5EF4-FFF2-40B4-BE49-F238E27FC236}">
                <a16:creationId xmlns:a16="http://schemas.microsoft.com/office/drawing/2014/main" id="{68511B58-D492-2E04-A028-8A0180520C91}"/>
              </a:ext>
            </a:extLst>
          </p:cNvPr>
          <p:cNvSpPr>
            <a:spLocks noGrp="1"/>
          </p:cNvSpPr>
          <p:nvPr>
            <p:ph type="body" sz="quarter" idx="16"/>
          </p:nvPr>
        </p:nvSpPr>
        <p:spPr/>
        <p:txBody>
          <a:bodyPr/>
          <a:lstStyle/>
          <a:p>
            <a:r>
              <a:rPr lang="en-US" dirty="0"/>
              <a:t>SEC565 – SEC699</a:t>
            </a:r>
          </a:p>
        </p:txBody>
      </p:sp>
      <p:sp>
        <p:nvSpPr>
          <p:cNvPr id="6" name="Text Placeholder 5">
            <a:extLst>
              <a:ext uri="{FF2B5EF4-FFF2-40B4-BE49-F238E27FC236}">
                <a16:creationId xmlns:a16="http://schemas.microsoft.com/office/drawing/2014/main" id="{134C2923-D985-C669-00C7-C60FD98E45F3}"/>
              </a:ext>
            </a:extLst>
          </p:cNvPr>
          <p:cNvSpPr>
            <a:spLocks noGrp="1"/>
          </p:cNvSpPr>
          <p:nvPr>
            <p:ph type="body" sz="quarter" idx="17"/>
          </p:nvPr>
        </p:nvSpPr>
        <p:spPr/>
        <p:txBody>
          <a:bodyPr/>
          <a:lstStyle/>
          <a:p>
            <a:r>
              <a:rPr lang="en-US" dirty="0"/>
              <a:t>Workshop</a:t>
            </a:r>
          </a:p>
        </p:txBody>
      </p:sp>
      <p:sp>
        <p:nvSpPr>
          <p:cNvPr id="8" name="Text Placeholder 7">
            <a:extLst>
              <a:ext uri="{FF2B5EF4-FFF2-40B4-BE49-F238E27FC236}">
                <a16:creationId xmlns:a16="http://schemas.microsoft.com/office/drawing/2014/main" id="{B4BB1097-C6CB-BA7A-BE49-EE9FF66F5004}"/>
              </a:ext>
            </a:extLst>
          </p:cNvPr>
          <p:cNvSpPr>
            <a:spLocks noGrp="1"/>
          </p:cNvSpPr>
          <p:nvPr>
            <p:ph type="body" sz="quarter" idx="14"/>
          </p:nvPr>
        </p:nvSpPr>
        <p:spPr/>
        <p:txBody>
          <a:bodyPr/>
          <a:lstStyle/>
          <a:p>
            <a:r>
              <a:rPr lang="en-US" dirty="0"/>
              <a:t>1</a:t>
            </a:r>
          </a:p>
        </p:txBody>
      </p:sp>
    </p:spTree>
    <p:extLst>
      <p:ext uri="{BB962C8B-B14F-4D97-AF65-F5344CB8AC3E}">
        <p14:creationId xmlns:p14="http://schemas.microsoft.com/office/powerpoint/2010/main" val="3162227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3F48-E416-32E4-3E69-054DA5D2A342}"/>
              </a:ext>
            </a:extLst>
          </p:cNvPr>
          <p:cNvSpPr>
            <a:spLocks noGrp="1"/>
          </p:cNvSpPr>
          <p:nvPr>
            <p:ph type="title"/>
          </p:nvPr>
        </p:nvSpPr>
        <p:spPr/>
        <p:txBody>
          <a:bodyPr/>
          <a:lstStyle/>
          <a:p>
            <a:r>
              <a:rPr lang="en-US" dirty="0"/>
              <a:t>Communication Channels</a:t>
            </a:r>
          </a:p>
        </p:txBody>
      </p:sp>
      <p:sp>
        <p:nvSpPr>
          <p:cNvPr id="3" name="Content Placeholder 2">
            <a:extLst>
              <a:ext uri="{FF2B5EF4-FFF2-40B4-BE49-F238E27FC236}">
                <a16:creationId xmlns:a16="http://schemas.microsoft.com/office/drawing/2014/main" id="{7BFC37D1-8B2B-FD66-79FC-EC557DA1A1C3}"/>
              </a:ext>
            </a:extLst>
          </p:cNvPr>
          <p:cNvSpPr>
            <a:spLocks noGrp="1"/>
          </p:cNvSpPr>
          <p:nvPr>
            <p:ph sz="quarter" idx="12"/>
          </p:nvPr>
        </p:nvSpPr>
        <p:spPr/>
        <p:txBody>
          <a:bodyPr/>
          <a:lstStyle/>
          <a:p>
            <a:r>
              <a:rPr lang="en-US" dirty="0"/>
              <a:t>The most popular C2 channels are:</a:t>
            </a:r>
          </a:p>
          <a:p>
            <a:pPr lvl="1"/>
            <a:r>
              <a:rPr lang="en-US" dirty="0"/>
              <a:t>HTTP/S (network egress)</a:t>
            </a:r>
          </a:p>
          <a:p>
            <a:pPr lvl="1"/>
            <a:r>
              <a:rPr lang="en-US" dirty="0"/>
              <a:t>DNS (network egress)</a:t>
            </a:r>
          </a:p>
          <a:p>
            <a:pPr lvl="1"/>
            <a:r>
              <a:rPr lang="en-US" dirty="0"/>
              <a:t>TCP (peer-to-peer)</a:t>
            </a:r>
          </a:p>
          <a:p>
            <a:pPr lvl="1"/>
            <a:r>
              <a:rPr lang="en-US" dirty="0"/>
              <a:t>SMB (peer-to-peer)</a:t>
            </a:r>
          </a:p>
          <a:p>
            <a:r>
              <a:rPr lang="en-US" dirty="0"/>
              <a:t>Some more esoteric examples are:</a:t>
            </a:r>
          </a:p>
          <a:p>
            <a:pPr lvl="1"/>
            <a:r>
              <a:rPr lang="en-US" dirty="0"/>
              <a:t>Gmail: https://github.com/byt3bl33d3r/gcat</a:t>
            </a:r>
          </a:p>
          <a:p>
            <a:pPr lvl="1"/>
            <a:r>
              <a:rPr lang="en-US" dirty="0"/>
              <a:t>Google Drive: https://github.com/lukebaggett/google_socks</a:t>
            </a:r>
          </a:p>
          <a:p>
            <a:pPr lvl="1"/>
            <a:r>
              <a:rPr lang="en-US" dirty="0"/>
              <a:t>Slack: https://github.com/Coalfire-Research/Slackor</a:t>
            </a:r>
          </a:p>
          <a:p>
            <a:pPr lvl="1"/>
            <a:r>
              <a:rPr lang="en-US" dirty="0"/>
              <a:t>Twitter: https://github.com/PaulSec/twittor</a:t>
            </a:r>
          </a:p>
          <a:p>
            <a:pPr lvl="1"/>
            <a:r>
              <a:rPr lang="en-US" dirty="0"/>
              <a:t>DNS-over-HTTP: https://github.com/sensepost/godoh</a:t>
            </a:r>
          </a:p>
        </p:txBody>
      </p:sp>
    </p:spTree>
    <p:extLst>
      <p:ext uri="{BB962C8B-B14F-4D97-AF65-F5344CB8AC3E}">
        <p14:creationId xmlns:p14="http://schemas.microsoft.com/office/powerpoint/2010/main" val="276669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F0AA-75C3-9373-EE5E-15F05D340D12}"/>
              </a:ext>
            </a:extLst>
          </p:cNvPr>
          <p:cNvSpPr>
            <a:spLocks noGrp="1"/>
          </p:cNvSpPr>
          <p:nvPr>
            <p:ph type="title"/>
          </p:nvPr>
        </p:nvSpPr>
        <p:spPr/>
        <p:txBody>
          <a:bodyPr/>
          <a:lstStyle/>
          <a:p>
            <a:r>
              <a:rPr lang="en-US" dirty="0"/>
              <a:t>C2 Client</a:t>
            </a:r>
          </a:p>
        </p:txBody>
      </p:sp>
      <p:sp>
        <p:nvSpPr>
          <p:cNvPr id="3" name="Content Placeholder 2">
            <a:extLst>
              <a:ext uri="{FF2B5EF4-FFF2-40B4-BE49-F238E27FC236}">
                <a16:creationId xmlns:a16="http://schemas.microsoft.com/office/drawing/2014/main" id="{78E0EC7C-B066-F961-9C01-9156C87A4DE4}"/>
              </a:ext>
            </a:extLst>
          </p:cNvPr>
          <p:cNvSpPr>
            <a:spLocks noGrp="1"/>
          </p:cNvSpPr>
          <p:nvPr>
            <p:ph sz="quarter" idx="12"/>
          </p:nvPr>
        </p:nvSpPr>
        <p:spPr>
          <a:xfrm>
            <a:off x="428624" y="1955788"/>
            <a:ext cx="11334750" cy="5162766"/>
          </a:xfrm>
        </p:spPr>
        <p:txBody>
          <a:bodyPr/>
          <a:lstStyle/>
          <a:p>
            <a:r>
              <a:rPr lang="en-US" dirty="0"/>
              <a:t>Depending on the framework/tool, they may be called stagers, payloads, implants, agents, and/or grunts.</a:t>
            </a:r>
          </a:p>
          <a:p>
            <a:r>
              <a:rPr lang="en-US" dirty="0"/>
              <a:t>This is the code that will run on the target system and communicate to the listener over the respective channel.</a:t>
            </a:r>
          </a:p>
          <a:p>
            <a:r>
              <a:rPr lang="en-US" dirty="0"/>
              <a:t>Many red team tools will generate the client in a variety of different formats.</a:t>
            </a:r>
          </a:p>
        </p:txBody>
      </p:sp>
      <p:sp>
        <p:nvSpPr>
          <p:cNvPr id="4" name="Content Placeholder 5">
            <a:extLst>
              <a:ext uri="{FF2B5EF4-FFF2-40B4-BE49-F238E27FC236}">
                <a16:creationId xmlns:a16="http://schemas.microsoft.com/office/drawing/2014/main" id="{A754B266-2AF9-8585-437B-93A59F3A71FE}"/>
              </a:ext>
            </a:extLst>
          </p:cNvPr>
          <p:cNvSpPr txBox="1">
            <a:spLocks/>
          </p:cNvSpPr>
          <p:nvPr/>
        </p:nvSpPr>
        <p:spPr>
          <a:xfrm>
            <a:off x="428623" y="1257590"/>
            <a:ext cx="11334749" cy="492443"/>
          </a:xfrm>
          <a:prstGeom prst="rect">
            <a:avLst/>
          </a:prstGeom>
          <a:solidFill>
            <a:sysClr val="window" lastClr="FFFFFF">
              <a:lumMod val="85000"/>
            </a:sysClr>
          </a:solidFill>
        </p:spPr>
        <p:txBody>
          <a:bodyPr vert="horz" lIns="182880" tIns="91440" rIns="182880" bIns="91440" rtlCol="0">
            <a:noAutofit/>
          </a:bodyPr>
          <a:lstStyle>
            <a:lvl1pPr marL="0" marR="0" indent="0" algn="ctr" defTabSz="914400" rtl="0" eaLnBrk="1" fontAlgn="base" latinLnBrk="0" hangingPunct="1">
              <a:lnSpc>
                <a:spcPct val="100000"/>
              </a:lnSpc>
              <a:spcBef>
                <a:spcPct val="20000"/>
              </a:spcBef>
              <a:spcAft>
                <a:spcPct val="0"/>
              </a:spcAft>
              <a:buClrTx/>
              <a:buSzTx/>
              <a:buFontTx/>
              <a:buNone/>
              <a:tabLst/>
              <a:defRPr sz="2000" b="0" i="0" kern="1200">
                <a:solidFill>
                  <a:schemeClr val="tx1"/>
                </a:solidFill>
                <a:latin typeface="Arial" charset="0"/>
                <a:ea typeface="Arial" charset="0"/>
                <a:cs typeface="Arial" charset="0"/>
              </a:defRPr>
            </a:lvl1pPr>
            <a:lvl2pPr marL="342884" marR="0" indent="0" algn="ctr" defTabSz="914400" rtl="0" eaLnBrk="1" fontAlgn="base" latinLnBrk="0" hangingPunct="1">
              <a:lnSpc>
                <a:spcPct val="100000"/>
              </a:lnSpc>
              <a:spcBef>
                <a:spcPct val="20000"/>
              </a:spcBef>
              <a:spcAft>
                <a:spcPct val="0"/>
              </a:spcAft>
              <a:buClrTx/>
              <a:buSzTx/>
              <a:buFontTx/>
              <a:buNone/>
              <a:tabLst/>
              <a:defRPr sz="1500" kern="1200">
                <a:solidFill>
                  <a:schemeClr val="tx1"/>
                </a:solidFill>
                <a:latin typeface="+mn-lt"/>
                <a:ea typeface="+mn-ea"/>
                <a:cs typeface="+mn-cs"/>
              </a:defRPr>
            </a:lvl2pPr>
            <a:lvl3pPr marL="685766" marR="0" indent="0" algn="ctr" defTabSz="914400" rtl="0" eaLnBrk="1" fontAlgn="base" latinLnBrk="0" hangingPunct="1">
              <a:lnSpc>
                <a:spcPct val="100000"/>
              </a:lnSpc>
              <a:spcBef>
                <a:spcPct val="20000"/>
              </a:spcBef>
              <a:spcAft>
                <a:spcPct val="0"/>
              </a:spcAft>
              <a:buClrTx/>
              <a:buSzTx/>
              <a:buFontTx/>
              <a:buNone/>
              <a:tabLst/>
              <a:defRPr sz="1400" kern="1200">
                <a:solidFill>
                  <a:schemeClr val="tx1"/>
                </a:solidFill>
                <a:latin typeface="+mn-lt"/>
                <a:ea typeface="+mn-ea"/>
                <a:cs typeface="+mn-cs"/>
              </a:defRPr>
            </a:lvl3pPr>
            <a:lvl4pPr marL="1028649" marR="0" indent="0" algn="ctr" defTabSz="914400" rtl="0" eaLnBrk="1" fontAlgn="base" latinLnBrk="0" hangingPunct="1">
              <a:lnSpc>
                <a:spcPct val="100000"/>
              </a:lnSpc>
              <a:spcBef>
                <a:spcPct val="20000"/>
              </a:spcBef>
              <a:spcAft>
                <a:spcPct val="0"/>
              </a:spcAft>
              <a:buClrTx/>
              <a:buSzTx/>
              <a:buFontTx/>
              <a:buNone/>
              <a:tabLst/>
              <a:defRPr sz="1200" kern="1200">
                <a:solidFill>
                  <a:schemeClr val="tx1"/>
                </a:solidFill>
                <a:latin typeface="+mn-lt"/>
                <a:ea typeface="+mn-ea"/>
                <a:cs typeface="+mn-cs"/>
              </a:defRPr>
            </a:lvl4pPr>
            <a:lvl5pPr marL="1371532" marR="0" indent="0" algn="ctr" defTabSz="914400" rtl="0" eaLnBrk="1" fontAlgn="base" latinLnBrk="0" hangingPunct="1">
              <a:lnSpc>
                <a:spcPct val="100000"/>
              </a:lnSpc>
              <a:spcBef>
                <a:spcPct val="20000"/>
              </a:spcBef>
              <a:spcAft>
                <a:spcPct val="0"/>
              </a:spcAft>
              <a:buClrTx/>
              <a:buSzTx/>
              <a:buFontTx/>
              <a:buNone/>
              <a:tabLst/>
              <a:defRPr sz="1200" kern="1200">
                <a:solidFill>
                  <a:schemeClr val="tx1"/>
                </a:solidFill>
                <a:latin typeface="+mn-lt"/>
                <a:ea typeface="+mn-ea"/>
                <a:cs typeface="+mn-cs"/>
              </a:defRPr>
            </a:lvl5pPr>
            <a:lvl6pPr marL="1714415"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297"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180"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064"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mn-lt"/>
              </a:rPr>
              <a:t>A listener needs a client to connect to it for command and control  </a:t>
            </a:r>
          </a:p>
        </p:txBody>
      </p:sp>
    </p:spTree>
    <p:extLst>
      <p:ext uri="{BB962C8B-B14F-4D97-AF65-F5344CB8AC3E}">
        <p14:creationId xmlns:p14="http://schemas.microsoft.com/office/powerpoint/2010/main" val="2252026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AD5ED-B9A1-19CB-AFCD-699F42C58A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46511-19E8-55DA-D030-87CB39009778}"/>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3" name="Content Placeholder 2">
            <a:extLst>
              <a:ext uri="{FF2B5EF4-FFF2-40B4-BE49-F238E27FC236}">
                <a16:creationId xmlns:a16="http://schemas.microsoft.com/office/drawing/2014/main" id="{CE8D58E6-1296-34D6-2578-DEF5E1953F34}"/>
              </a:ext>
            </a:extLst>
          </p:cNvPr>
          <p:cNvSpPr>
            <a:spLocks noGrp="1"/>
          </p:cNvSpPr>
          <p:nvPr>
            <p:ph sz="quarter" idx="20"/>
          </p:nvPr>
        </p:nvSpPr>
        <p:spPr>
          <a:xfrm>
            <a:off x="428625" y="1233489"/>
            <a:ext cx="11334750" cy="2443162"/>
          </a:xfrm>
        </p:spPr>
        <p:txBody>
          <a:bodyPr>
            <a:normAutofit/>
          </a:bodyPr>
          <a:lstStyle/>
          <a:p>
            <a:r>
              <a:rPr lang="en-US" noProof="0" dirty="0"/>
              <a:t>Blue teams are there to catch the bad guys</a:t>
            </a:r>
          </a:p>
          <a:p>
            <a:pPr lvl="1"/>
            <a:r>
              <a:rPr lang="en-US" sz="2400" dirty="0"/>
              <a:t>Unfortunately, that also means catching </a:t>
            </a:r>
            <a:r>
              <a:rPr lang="en-US" sz="2400" dirty="0" err="1"/>
              <a:t>pentesters</a:t>
            </a:r>
            <a:r>
              <a:rPr lang="en-US" sz="2400" dirty="0"/>
              <a:t> and more importantly red teamers</a:t>
            </a:r>
          </a:p>
          <a:p>
            <a:r>
              <a:rPr lang="en-US" dirty="0"/>
              <a:t>How do blue teams catch bad stuff in their environments though?</a:t>
            </a:r>
            <a:endParaRPr lang="en-US" noProof="0" dirty="0"/>
          </a:p>
          <a:p>
            <a:endParaRPr lang="en-US" noProof="0" dirty="0"/>
          </a:p>
        </p:txBody>
      </p:sp>
      <p:pic>
        <p:nvPicPr>
          <p:cNvPr id="5" name="Picture 4">
            <a:extLst>
              <a:ext uri="{FF2B5EF4-FFF2-40B4-BE49-F238E27FC236}">
                <a16:creationId xmlns:a16="http://schemas.microsoft.com/office/drawing/2014/main" id="{98FA897F-7353-D6C3-6221-223AE6856E57}"/>
              </a:ext>
            </a:extLst>
          </p:cNvPr>
          <p:cNvPicPr>
            <a:picLocks noChangeAspect="1"/>
          </p:cNvPicPr>
          <p:nvPr/>
        </p:nvPicPr>
        <p:blipFill>
          <a:blip r:embed="rId3"/>
          <a:stretch>
            <a:fillRect/>
          </a:stretch>
        </p:blipFill>
        <p:spPr>
          <a:xfrm>
            <a:off x="457792" y="3858305"/>
            <a:ext cx="11276415" cy="2847294"/>
          </a:xfrm>
          <a:prstGeom prst="rect">
            <a:avLst/>
          </a:prstGeom>
          <a:noFill/>
        </p:spPr>
      </p:pic>
    </p:spTree>
    <p:extLst>
      <p:ext uri="{BB962C8B-B14F-4D97-AF65-F5344CB8AC3E}">
        <p14:creationId xmlns:p14="http://schemas.microsoft.com/office/powerpoint/2010/main" val="3926696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BD2C9-AED1-A149-8F97-E8D5E849E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D074D-9536-54BE-5D75-5D3860122F35}"/>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3" name="Content Placeholder 2">
            <a:extLst>
              <a:ext uri="{FF2B5EF4-FFF2-40B4-BE49-F238E27FC236}">
                <a16:creationId xmlns:a16="http://schemas.microsoft.com/office/drawing/2014/main" id="{12D5FB0C-554F-8B16-BF7D-11D102ED8A49}"/>
              </a:ext>
            </a:extLst>
          </p:cNvPr>
          <p:cNvSpPr>
            <a:spLocks noGrp="1"/>
          </p:cNvSpPr>
          <p:nvPr>
            <p:ph sz="quarter" idx="20"/>
          </p:nvPr>
        </p:nvSpPr>
        <p:spPr>
          <a:xfrm>
            <a:off x="428625" y="1233489"/>
            <a:ext cx="11334750" cy="2443162"/>
          </a:xfrm>
        </p:spPr>
        <p:txBody>
          <a:bodyPr>
            <a:normAutofit/>
          </a:bodyPr>
          <a:lstStyle/>
          <a:p>
            <a:pPr marL="0" indent="0">
              <a:buNone/>
            </a:pPr>
            <a:r>
              <a:rPr lang="en-US" dirty="0"/>
              <a:t>Various detection platforms available:</a:t>
            </a:r>
          </a:p>
          <a:p>
            <a:r>
              <a:rPr lang="en-US" dirty="0"/>
              <a:t>Splunk</a:t>
            </a:r>
          </a:p>
          <a:p>
            <a:r>
              <a:rPr lang="en-US" b="1" dirty="0"/>
              <a:t>Elastic</a:t>
            </a:r>
          </a:p>
          <a:p>
            <a:r>
              <a:rPr lang="en-US" dirty="0"/>
              <a:t>Sentinel</a:t>
            </a:r>
          </a:p>
          <a:p>
            <a:endParaRPr lang="en-US" dirty="0"/>
          </a:p>
        </p:txBody>
      </p:sp>
      <p:pic>
        <p:nvPicPr>
          <p:cNvPr id="8" name="Picture 7">
            <a:extLst>
              <a:ext uri="{FF2B5EF4-FFF2-40B4-BE49-F238E27FC236}">
                <a16:creationId xmlns:a16="http://schemas.microsoft.com/office/drawing/2014/main" id="{49666896-F3C9-AE94-7E40-5EC3E551911A}"/>
              </a:ext>
            </a:extLst>
          </p:cNvPr>
          <p:cNvPicPr>
            <a:picLocks noChangeAspect="1"/>
          </p:cNvPicPr>
          <p:nvPr/>
        </p:nvPicPr>
        <p:blipFill>
          <a:blip r:embed="rId3"/>
          <a:stretch>
            <a:fillRect/>
          </a:stretch>
        </p:blipFill>
        <p:spPr>
          <a:xfrm>
            <a:off x="1576487" y="3858305"/>
            <a:ext cx="9039025" cy="2847294"/>
          </a:xfrm>
          <a:prstGeom prst="rect">
            <a:avLst/>
          </a:prstGeom>
          <a:noFill/>
        </p:spPr>
      </p:pic>
    </p:spTree>
    <p:extLst>
      <p:ext uri="{BB962C8B-B14F-4D97-AF65-F5344CB8AC3E}">
        <p14:creationId xmlns:p14="http://schemas.microsoft.com/office/powerpoint/2010/main" val="3964796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7F06-58E3-9F63-0B12-8806DAEA7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A5436-B43A-D058-A2FA-78471CA9A1CD}"/>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3" name="Content Placeholder 2">
            <a:extLst>
              <a:ext uri="{FF2B5EF4-FFF2-40B4-BE49-F238E27FC236}">
                <a16:creationId xmlns:a16="http://schemas.microsoft.com/office/drawing/2014/main" id="{CBAD7A7E-0A4F-07CA-AE93-80E6AE435162}"/>
              </a:ext>
            </a:extLst>
          </p:cNvPr>
          <p:cNvSpPr>
            <a:spLocks noGrp="1"/>
          </p:cNvSpPr>
          <p:nvPr>
            <p:ph sz="quarter" idx="20"/>
          </p:nvPr>
        </p:nvSpPr>
        <p:spPr>
          <a:xfrm>
            <a:off x="428625" y="1233489"/>
            <a:ext cx="11334750" cy="2443162"/>
          </a:xfrm>
        </p:spPr>
        <p:txBody>
          <a:bodyPr>
            <a:normAutofit/>
          </a:bodyPr>
          <a:lstStyle/>
          <a:p>
            <a:pPr marL="0" indent="0">
              <a:buNone/>
            </a:pPr>
            <a:r>
              <a:rPr lang="en-US" dirty="0"/>
              <a:t>Mature organizations typically go a step beyond just using “built-in” alerts or detections and have dedicated </a:t>
            </a:r>
            <a:r>
              <a:rPr lang="en-US" b="1" dirty="0"/>
              <a:t>detection engineering teams</a:t>
            </a:r>
            <a:r>
              <a:rPr lang="en-US" dirty="0"/>
              <a:t>. In order to stay abreast of new techniques being leveraged by adversaries, defenders should understand: </a:t>
            </a:r>
          </a:p>
          <a:p>
            <a:endParaRPr lang="en-US" dirty="0"/>
          </a:p>
        </p:txBody>
      </p:sp>
      <p:pic>
        <p:nvPicPr>
          <p:cNvPr id="5" name="Picture 4">
            <a:extLst>
              <a:ext uri="{FF2B5EF4-FFF2-40B4-BE49-F238E27FC236}">
                <a16:creationId xmlns:a16="http://schemas.microsoft.com/office/drawing/2014/main" id="{14FA7556-ADEF-D0A1-653C-8188C2559494}"/>
              </a:ext>
            </a:extLst>
          </p:cNvPr>
          <p:cNvPicPr>
            <a:picLocks noChangeAspect="1"/>
          </p:cNvPicPr>
          <p:nvPr/>
        </p:nvPicPr>
        <p:blipFill>
          <a:blip r:embed="rId3"/>
          <a:stretch>
            <a:fillRect/>
          </a:stretch>
        </p:blipFill>
        <p:spPr>
          <a:xfrm>
            <a:off x="428625" y="3893446"/>
            <a:ext cx="11334750" cy="2777012"/>
          </a:xfrm>
          <a:prstGeom prst="rect">
            <a:avLst/>
          </a:prstGeom>
          <a:noFill/>
        </p:spPr>
      </p:pic>
    </p:spTree>
    <p:extLst>
      <p:ext uri="{BB962C8B-B14F-4D97-AF65-F5344CB8AC3E}">
        <p14:creationId xmlns:p14="http://schemas.microsoft.com/office/powerpoint/2010/main" val="402677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DDB7A-F73E-6B3A-3B2E-8811B1181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37D6D-B89D-0F31-680B-3099BEEC8874}"/>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3" name="Content Placeholder 2">
            <a:extLst>
              <a:ext uri="{FF2B5EF4-FFF2-40B4-BE49-F238E27FC236}">
                <a16:creationId xmlns:a16="http://schemas.microsoft.com/office/drawing/2014/main" id="{FCBB8680-40FD-2AB9-BCA3-91C144E558A1}"/>
              </a:ext>
            </a:extLst>
          </p:cNvPr>
          <p:cNvSpPr>
            <a:spLocks noGrp="1"/>
          </p:cNvSpPr>
          <p:nvPr>
            <p:ph sz="quarter" idx="18"/>
          </p:nvPr>
        </p:nvSpPr>
        <p:spPr>
          <a:xfrm>
            <a:off x="428625" y="1233488"/>
            <a:ext cx="5572125" cy="5472111"/>
          </a:xfrm>
        </p:spPr>
        <p:txBody>
          <a:bodyPr>
            <a:normAutofit/>
          </a:bodyPr>
          <a:lstStyle/>
          <a:p>
            <a:pPr marL="0" indent="0">
              <a:buNone/>
            </a:pPr>
            <a:r>
              <a:rPr lang="en-US"/>
              <a:t>Log sources are important, mature organizations mix log sources including, but not limited to:</a:t>
            </a:r>
          </a:p>
          <a:p>
            <a:r>
              <a:rPr lang="en-US"/>
              <a:t>Windows Security Event logs</a:t>
            </a:r>
          </a:p>
          <a:p>
            <a:r>
              <a:rPr lang="en-US"/>
              <a:t>ETW consumers such as Aurora/Sysmon/…</a:t>
            </a:r>
          </a:p>
          <a:p>
            <a:r>
              <a:rPr lang="en-US"/>
              <a:t>EDRs</a:t>
            </a:r>
          </a:p>
          <a:p>
            <a:r>
              <a:rPr lang="en-US"/>
              <a:t>Network level pcaps</a:t>
            </a:r>
          </a:p>
          <a:p>
            <a:r>
              <a:rPr lang="en-US"/>
              <a:t>…. </a:t>
            </a:r>
          </a:p>
          <a:p>
            <a:endParaRPr lang="en-US" dirty="0"/>
          </a:p>
        </p:txBody>
      </p:sp>
      <p:pic>
        <p:nvPicPr>
          <p:cNvPr id="6" name="Picture 5">
            <a:extLst>
              <a:ext uri="{FF2B5EF4-FFF2-40B4-BE49-F238E27FC236}">
                <a16:creationId xmlns:a16="http://schemas.microsoft.com/office/drawing/2014/main" id="{009DB529-9E7D-9906-4EBF-26513658F1F7}"/>
              </a:ext>
            </a:extLst>
          </p:cNvPr>
          <p:cNvPicPr>
            <a:picLocks noChangeAspect="1"/>
          </p:cNvPicPr>
          <p:nvPr/>
        </p:nvPicPr>
        <p:blipFill>
          <a:blip r:embed="rId3"/>
          <a:stretch>
            <a:fillRect/>
          </a:stretch>
        </p:blipFill>
        <p:spPr>
          <a:xfrm>
            <a:off x="6191249" y="2555617"/>
            <a:ext cx="5572125" cy="2827853"/>
          </a:xfrm>
          <a:prstGeom prst="rect">
            <a:avLst/>
          </a:prstGeom>
          <a:noFill/>
        </p:spPr>
      </p:pic>
    </p:spTree>
    <p:extLst>
      <p:ext uri="{BB962C8B-B14F-4D97-AF65-F5344CB8AC3E}">
        <p14:creationId xmlns:p14="http://schemas.microsoft.com/office/powerpoint/2010/main" val="827645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C67F6-DBD1-1B57-2446-098C039BF9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68690-47DD-E9FA-4EFB-A3808555259D}"/>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4" name="Content Placeholder 2">
            <a:extLst>
              <a:ext uri="{FF2B5EF4-FFF2-40B4-BE49-F238E27FC236}">
                <a16:creationId xmlns:a16="http://schemas.microsoft.com/office/drawing/2014/main" id="{2266BF72-120F-6D48-B737-AA3FF32B0947}"/>
              </a:ext>
            </a:extLst>
          </p:cNvPr>
          <p:cNvSpPr>
            <a:spLocks noGrp="1"/>
          </p:cNvSpPr>
          <p:nvPr>
            <p:ph sz="quarter" idx="18"/>
          </p:nvPr>
        </p:nvSpPr>
        <p:spPr>
          <a:xfrm>
            <a:off x="428625" y="1233488"/>
            <a:ext cx="5572125" cy="5472111"/>
          </a:xfrm>
        </p:spPr>
        <p:txBody>
          <a:bodyPr>
            <a:normAutofit/>
          </a:bodyPr>
          <a:lstStyle/>
          <a:p>
            <a:pPr marL="0" indent="0">
              <a:buNone/>
            </a:pPr>
            <a:r>
              <a:rPr lang="en-US" dirty="0"/>
              <a:t>Sysmon is short for System Monitoring</a:t>
            </a:r>
          </a:p>
          <a:p>
            <a:pPr marL="0" indent="0">
              <a:buNone/>
            </a:pPr>
            <a:r>
              <a:rPr lang="en-US" dirty="0"/>
              <a:t>Sysmon installs a Windows service</a:t>
            </a:r>
            <a:br>
              <a:rPr lang="en-US" dirty="0"/>
            </a:br>
            <a:r>
              <a:rPr lang="en-US" dirty="0"/>
              <a:t>and a device driver</a:t>
            </a:r>
          </a:p>
          <a:p>
            <a:pPr marL="0" indent="0">
              <a:buNone/>
            </a:pPr>
            <a:r>
              <a:rPr lang="en-US" dirty="0"/>
              <a:t>These components monitor</a:t>
            </a:r>
            <a:br>
              <a:rPr lang="en-US" dirty="0"/>
            </a:br>
            <a:r>
              <a:rPr lang="en-US" dirty="0"/>
              <a:t>activity on a system:</a:t>
            </a:r>
          </a:p>
          <a:p>
            <a:pPr marL="288925" lvl="1"/>
            <a:r>
              <a:rPr lang="en-US" sz="2400" dirty="0"/>
              <a:t>Creation and termination of processes</a:t>
            </a:r>
          </a:p>
          <a:p>
            <a:pPr marL="288925" lvl="1"/>
            <a:r>
              <a:rPr lang="en-US" sz="2400" dirty="0"/>
              <a:t>Loading of executable images</a:t>
            </a:r>
          </a:p>
          <a:p>
            <a:pPr marL="288925" lvl="1"/>
            <a:r>
              <a:rPr lang="en-US" sz="2400" dirty="0"/>
              <a:t>Network connection establishing</a:t>
            </a:r>
          </a:p>
          <a:p>
            <a:pPr marL="288925" lvl="1"/>
            <a:r>
              <a:rPr lang="en-US" sz="2400" dirty="0"/>
              <a:t>…</a:t>
            </a:r>
          </a:p>
          <a:p>
            <a:pPr marL="0" indent="0">
              <a:buNone/>
            </a:pPr>
            <a:r>
              <a:rPr lang="en-US" dirty="0"/>
              <a:t>Sysmon provides </a:t>
            </a:r>
            <a:r>
              <a:rPr lang="en-US" b="1" dirty="0"/>
              <a:t>unrivaled visibility </a:t>
            </a:r>
            <a:r>
              <a:rPr lang="en-US" dirty="0"/>
              <a:t>on Windows endpoints!</a:t>
            </a:r>
          </a:p>
        </p:txBody>
      </p:sp>
      <p:pic>
        <p:nvPicPr>
          <p:cNvPr id="7" name="Picture 6" descr="A cartoon of a person pointing at a screen&#10;&#10;AI-generated content may be incorrect.">
            <a:extLst>
              <a:ext uri="{FF2B5EF4-FFF2-40B4-BE49-F238E27FC236}">
                <a16:creationId xmlns:a16="http://schemas.microsoft.com/office/drawing/2014/main" id="{F576190C-5D89-4C02-FA03-FB15B3C05053}"/>
              </a:ext>
            </a:extLst>
          </p:cNvPr>
          <p:cNvPicPr>
            <a:picLocks noChangeAspect="1"/>
          </p:cNvPicPr>
          <p:nvPr/>
        </p:nvPicPr>
        <p:blipFill>
          <a:blip r:embed="rId3">
            <a:extLst>
              <a:ext uri="{28A0092B-C50C-407E-A947-70E740481C1C}">
                <a14:useLocalDpi xmlns:a14="http://schemas.microsoft.com/office/drawing/2010/main" val="0"/>
              </a:ext>
            </a:extLst>
          </a:blip>
          <a:srcRect r="-2" b="1793"/>
          <a:stretch>
            <a:fillRect/>
          </a:stretch>
        </p:blipFill>
        <p:spPr>
          <a:xfrm>
            <a:off x="6191249" y="1233488"/>
            <a:ext cx="5572125" cy="5472111"/>
          </a:xfrm>
          <a:prstGeom prst="rect">
            <a:avLst/>
          </a:prstGeom>
          <a:noFill/>
        </p:spPr>
      </p:pic>
    </p:spTree>
    <p:extLst>
      <p:ext uri="{BB962C8B-B14F-4D97-AF65-F5344CB8AC3E}">
        <p14:creationId xmlns:p14="http://schemas.microsoft.com/office/powerpoint/2010/main" val="2098128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4DA9F-63F3-A446-AADD-827609C88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7B322-18D5-F5BD-D746-D17D9557043A}"/>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pic>
        <p:nvPicPr>
          <p:cNvPr id="5" name="Content Placeholder 4">
            <a:extLst>
              <a:ext uri="{FF2B5EF4-FFF2-40B4-BE49-F238E27FC236}">
                <a16:creationId xmlns:a16="http://schemas.microsoft.com/office/drawing/2014/main" id="{63D55D9F-78DB-C033-BFF9-DD8BE86353AD}"/>
              </a:ext>
            </a:extLst>
          </p:cNvPr>
          <p:cNvPicPr>
            <a:picLocks noGrp="1" noChangeAspect="1"/>
          </p:cNvPicPr>
          <p:nvPr>
            <p:ph sz="quarter" idx="12"/>
          </p:nvPr>
        </p:nvPicPr>
        <p:blipFill>
          <a:blip r:embed="rId3"/>
          <a:stretch>
            <a:fillRect/>
          </a:stretch>
        </p:blipFill>
        <p:spPr>
          <a:xfrm>
            <a:off x="428625" y="1475899"/>
            <a:ext cx="11334750" cy="4987289"/>
          </a:xfrm>
          <a:prstGeom prst="rect">
            <a:avLst/>
          </a:prstGeom>
          <a:noFill/>
        </p:spPr>
      </p:pic>
    </p:spTree>
    <p:extLst>
      <p:ext uri="{BB962C8B-B14F-4D97-AF65-F5344CB8AC3E}">
        <p14:creationId xmlns:p14="http://schemas.microsoft.com/office/powerpoint/2010/main" val="17820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002A6-9DC1-0388-0313-B0895FF57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0F52A-6B83-F556-2C91-5823117E6D10}"/>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pic>
        <p:nvPicPr>
          <p:cNvPr id="7" name="Content Placeholder 6">
            <a:extLst>
              <a:ext uri="{FF2B5EF4-FFF2-40B4-BE49-F238E27FC236}">
                <a16:creationId xmlns:a16="http://schemas.microsoft.com/office/drawing/2014/main" id="{65EB2A38-9706-E853-8DC7-BC65DE90687F}"/>
              </a:ext>
            </a:extLst>
          </p:cNvPr>
          <p:cNvPicPr>
            <a:picLocks noGrp="1" noChangeAspect="1"/>
          </p:cNvPicPr>
          <p:nvPr>
            <p:ph sz="quarter" idx="12"/>
          </p:nvPr>
        </p:nvPicPr>
        <p:blipFill>
          <a:blip r:embed="rId3"/>
          <a:stretch>
            <a:fillRect/>
          </a:stretch>
        </p:blipFill>
        <p:spPr>
          <a:xfrm>
            <a:off x="520439" y="1233488"/>
            <a:ext cx="11151122" cy="5472112"/>
          </a:xfrm>
          <a:prstGeom prst="rect">
            <a:avLst/>
          </a:prstGeom>
        </p:spPr>
      </p:pic>
    </p:spTree>
    <p:extLst>
      <p:ext uri="{BB962C8B-B14F-4D97-AF65-F5344CB8AC3E}">
        <p14:creationId xmlns:p14="http://schemas.microsoft.com/office/powerpoint/2010/main" val="2077802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B38D1-2990-BE38-560B-7849DEB38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618D0-E0BA-F621-A982-0EA62B8AE8AE}"/>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pic>
        <p:nvPicPr>
          <p:cNvPr id="6" name="Picture 5">
            <a:extLst>
              <a:ext uri="{FF2B5EF4-FFF2-40B4-BE49-F238E27FC236}">
                <a16:creationId xmlns:a16="http://schemas.microsoft.com/office/drawing/2014/main" id="{1AFB72E8-E6D6-2AA5-972B-F8E92DBE6469}"/>
              </a:ext>
            </a:extLst>
          </p:cNvPr>
          <p:cNvPicPr>
            <a:picLocks noChangeAspect="1"/>
          </p:cNvPicPr>
          <p:nvPr/>
        </p:nvPicPr>
        <p:blipFill>
          <a:blip r:embed="rId3"/>
          <a:stretch>
            <a:fillRect/>
          </a:stretch>
        </p:blipFill>
        <p:spPr>
          <a:xfrm>
            <a:off x="1378662" y="1233488"/>
            <a:ext cx="9434676" cy="5472111"/>
          </a:xfrm>
          <a:prstGeom prst="rect">
            <a:avLst/>
          </a:prstGeom>
          <a:noFill/>
        </p:spPr>
      </p:pic>
    </p:spTree>
    <p:extLst>
      <p:ext uri="{BB962C8B-B14F-4D97-AF65-F5344CB8AC3E}">
        <p14:creationId xmlns:p14="http://schemas.microsoft.com/office/powerpoint/2010/main" val="195819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0B013-582F-325A-C9B8-90714835D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9877F-673F-C83C-6F8D-49F138FCAEF8}"/>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3F59472A-5C00-AE6B-832E-C3B23BF7C0CC}"/>
              </a:ext>
            </a:extLst>
          </p:cNvPr>
          <p:cNvSpPr>
            <a:spLocks noGrp="1"/>
          </p:cNvSpPr>
          <p:nvPr>
            <p:ph sz="quarter" idx="12"/>
          </p:nvPr>
        </p:nvSpPr>
        <p:spPr/>
        <p:txBody>
          <a:bodyPr/>
          <a:lstStyle/>
          <a:p>
            <a:r>
              <a:rPr lang="en-US" sz="2200" dirty="0"/>
              <a:t>Designed to walk through the mental model a </a:t>
            </a:r>
            <a:r>
              <a:rPr lang="en-US" sz="2200" b="1" dirty="0"/>
              <a:t>good</a:t>
            </a:r>
            <a:r>
              <a:rPr lang="en-US" sz="2200" dirty="0"/>
              <a:t> red teamer should have</a:t>
            </a:r>
          </a:p>
          <a:p>
            <a:r>
              <a:rPr lang="en-US" sz="2200" noProof="0" dirty="0"/>
              <a:t>Coincidentally the same mindset of a purple teamer! </a:t>
            </a:r>
            <a:r>
              <a:rPr lang="en-US" sz="2200" noProof="0" dirty="0">
                <a:sym typeface="Wingdings" panose="05000000000000000000" pitchFamily="2" charset="2"/>
              </a:rPr>
              <a:t> </a:t>
            </a:r>
          </a:p>
          <a:p>
            <a:r>
              <a:rPr lang="en-US" sz="2200" noProof="0" dirty="0">
                <a:sym typeface="Wingdings" panose="05000000000000000000" pitchFamily="2" charset="2"/>
              </a:rPr>
              <a:t>Trade</a:t>
            </a:r>
            <a:r>
              <a:rPr lang="en-US" sz="2200" dirty="0">
                <a:sym typeface="Wingdings" panose="05000000000000000000" pitchFamily="2" charset="2"/>
              </a:rPr>
              <a:t>craft == understanding how tooling works</a:t>
            </a:r>
          </a:p>
          <a:p>
            <a:r>
              <a:rPr lang="en-US" sz="2200" noProof="0" dirty="0"/>
              <a:t>Initial access is just the beginning.</a:t>
            </a:r>
          </a:p>
          <a:p>
            <a:r>
              <a:rPr lang="en-US" sz="2200" noProof="0" dirty="0"/>
              <a:t>Attackers move from low-value targets (workstations) to high-value assets (Domain Controllers, file servers).</a:t>
            </a:r>
          </a:p>
          <a:p>
            <a:r>
              <a:rPr lang="en-US" sz="2200" noProof="0" dirty="0"/>
              <a:t>This is the critical phase where intrusions become breaches, leading to ransomware, data theft, and domain dominance.</a:t>
            </a:r>
          </a:p>
        </p:txBody>
      </p:sp>
      <p:pic>
        <p:nvPicPr>
          <p:cNvPr id="6" name="Picture 5" descr="A cartoon of a person sitting in a chair with a computer&#10;&#10;AI-generated content may be incorrect.">
            <a:extLst>
              <a:ext uri="{FF2B5EF4-FFF2-40B4-BE49-F238E27FC236}">
                <a16:creationId xmlns:a16="http://schemas.microsoft.com/office/drawing/2014/main" id="{E98F5116-FA7A-8AA3-10A3-4145D8AE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727" y="4064727"/>
            <a:ext cx="2793273" cy="2793273"/>
          </a:xfrm>
          <a:prstGeom prst="rect">
            <a:avLst/>
          </a:prstGeom>
        </p:spPr>
      </p:pic>
    </p:spTree>
    <p:extLst>
      <p:ext uri="{BB962C8B-B14F-4D97-AF65-F5344CB8AC3E}">
        <p14:creationId xmlns:p14="http://schemas.microsoft.com/office/powerpoint/2010/main" val="3916898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A42D-7CEE-DDDF-36BE-C131F0E76B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E3AF0-A522-AF83-EBE8-1F6D2D5F1833}"/>
              </a:ext>
            </a:extLst>
          </p:cNvPr>
          <p:cNvSpPr>
            <a:spLocks noGrp="1"/>
          </p:cNvSpPr>
          <p:nvPr>
            <p:ph type="title"/>
          </p:nvPr>
        </p:nvSpPr>
        <p:spPr>
          <a:xfrm>
            <a:off x="428624" y="428624"/>
            <a:ext cx="11334750" cy="623211"/>
          </a:xfrm>
        </p:spPr>
        <p:txBody>
          <a:bodyPr wrap="square" anchor="t">
            <a:normAutofit/>
          </a:bodyPr>
          <a:lstStyle/>
          <a:p>
            <a:r>
              <a:rPr lang="en-US" dirty="0"/>
              <a:t>Getting in the purple zone</a:t>
            </a:r>
          </a:p>
        </p:txBody>
      </p:sp>
      <p:sp>
        <p:nvSpPr>
          <p:cNvPr id="4" name="Content Placeholder 2">
            <a:extLst>
              <a:ext uri="{FF2B5EF4-FFF2-40B4-BE49-F238E27FC236}">
                <a16:creationId xmlns:a16="http://schemas.microsoft.com/office/drawing/2014/main" id="{BBA0618C-1D93-1AEC-E06C-879F2A7787FA}"/>
              </a:ext>
            </a:extLst>
          </p:cNvPr>
          <p:cNvSpPr>
            <a:spLocks noGrp="1"/>
          </p:cNvSpPr>
          <p:nvPr>
            <p:ph sz="quarter" idx="18"/>
          </p:nvPr>
        </p:nvSpPr>
        <p:spPr>
          <a:xfrm>
            <a:off x="428625" y="1233488"/>
            <a:ext cx="5572125" cy="5472111"/>
          </a:xfrm>
        </p:spPr>
        <p:txBody>
          <a:bodyPr>
            <a:normAutofit/>
          </a:bodyPr>
          <a:lstStyle/>
          <a:p>
            <a:pPr marL="0" indent="0">
              <a:lnSpc>
                <a:spcPct val="90000"/>
              </a:lnSpc>
              <a:buNone/>
            </a:pPr>
            <a:r>
              <a:rPr lang="en-US" sz="2000" dirty="0"/>
              <a:t>- An attacker needs to deliver a payload to a victim in some way:</a:t>
            </a:r>
          </a:p>
          <a:p>
            <a:pPr>
              <a:lnSpc>
                <a:spcPct val="90000"/>
              </a:lnSpc>
            </a:pPr>
            <a:r>
              <a:rPr lang="en-US" sz="2000" dirty="0"/>
              <a:t>Phishing</a:t>
            </a:r>
          </a:p>
          <a:p>
            <a:pPr>
              <a:lnSpc>
                <a:spcPct val="90000"/>
              </a:lnSpc>
            </a:pPr>
            <a:r>
              <a:rPr lang="en-US" sz="2000" dirty="0"/>
              <a:t>Exploitation</a:t>
            </a:r>
          </a:p>
          <a:p>
            <a:pPr>
              <a:lnSpc>
                <a:spcPct val="90000"/>
              </a:lnSpc>
            </a:pPr>
            <a:r>
              <a:rPr lang="en-US" sz="2000" dirty="0"/>
              <a:t>Hardware addition</a:t>
            </a:r>
          </a:p>
          <a:p>
            <a:pPr>
              <a:lnSpc>
                <a:spcPct val="90000"/>
              </a:lnSpc>
            </a:pPr>
            <a:endParaRPr lang="en-US" sz="2000" dirty="0"/>
          </a:p>
          <a:p>
            <a:pPr marL="0" indent="0">
              <a:lnSpc>
                <a:spcPct val="90000"/>
              </a:lnSpc>
              <a:buNone/>
            </a:pPr>
            <a:r>
              <a:rPr lang="en-US" sz="2000" dirty="0"/>
              <a:t>- Most of the time, the payload is self contained, and does not require additional installations (Living Off the Land)</a:t>
            </a:r>
          </a:p>
          <a:p>
            <a:pPr marL="0" indent="0">
              <a:lnSpc>
                <a:spcPct val="90000"/>
              </a:lnSpc>
              <a:buNone/>
            </a:pPr>
            <a:endParaRPr lang="en-US" sz="2000" dirty="0"/>
          </a:p>
          <a:p>
            <a:pPr marL="0" indent="0">
              <a:lnSpc>
                <a:spcPct val="90000"/>
              </a:lnSpc>
              <a:buNone/>
            </a:pPr>
            <a:r>
              <a:rPr lang="en-US" sz="2000" dirty="0"/>
              <a:t>- PowerShell Tradecraft has been around for a very long time and has always been a crowd favorite.</a:t>
            </a:r>
          </a:p>
          <a:p>
            <a:pPr marL="0" indent="0">
              <a:lnSpc>
                <a:spcPct val="90000"/>
              </a:lnSpc>
              <a:buNone/>
            </a:pPr>
            <a:endParaRPr lang="en-US" sz="2000" dirty="0"/>
          </a:p>
          <a:p>
            <a:pPr marL="0" indent="0">
              <a:lnSpc>
                <a:spcPct val="90000"/>
              </a:lnSpc>
              <a:buNone/>
            </a:pPr>
            <a:endParaRPr lang="en-US" sz="2000" dirty="0"/>
          </a:p>
          <a:p>
            <a:pPr marL="0" indent="0">
              <a:lnSpc>
                <a:spcPct val="90000"/>
              </a:lnSpc>
              <a:buNone/>
            </a:pPr>
            <a:r>
              <a:rPr lang="en-US" sz="2000" b="1" dirty="0"/>
              <a:t>- How can we detect this?</a:t>
            </a:r>
          </a:p>
          <a:p>
            <a:pPr marL="0" indent="0">
              <a:lnSpc>
                <a:spcPct val="90000"/>
              </a:lnSpc>
              <a:buNone/>
            </a:pPr>
            <a:endParaRPr lang="en-US" sz="2000" dirty="0"/>
          </a:p>
        </p:txBody>
      </p:sp>
      <p:pic>
        <p:nvPicPr>
          <p:cNvPr id="5" name="Picture 4" descr="A cartoon of a dragon&#10;&#10;AI-generated content may be incorrect.">
            <a:extLst>
              <a:ext uri="{FF2B5EF4-FFF2-40B4-BE49-F238E27FC236}">
                <a16:creationId xmlns:a16="http://schemas.microsoft.com/office/drawing/2014/main" id="{9896AB09-766A-B7C7-5FF5-D5661C63D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256" y="1233488"/>
            <a:ext cx="5472111" cy="5472111"/>
          </a:xfrm>
          <a:prstGeom prst="rect">
            <a:avLst/>
          </a:prstGeom>
          <a:noFill/>
        </p:spPr>
      </p:pic>
    </p:spTree>
    <p:extLst>
      <p:ext uri="{BB962C8B-B14F-4D97-AF65-F5344CB8AC3E}">
        <p14:creationId xmlns:p14="http://schemas.microsoft.com/office/powerpoint/2010/main" val="3024696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1B7B3-333A-0944-6AE3-85B4F14083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02BF9-6258-57C8-1F92-460E3366DD15}"/>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4" name="Content Placeholder 2">
            <a:extLst>
              <a:ext uri="{FF2B5EF4-FFF2-40B4-BE49-F238E27FC236}">
                <a16:creationId xmlns:a16="http://schemas.microsoft.com/office/drawing/2014/main" id="{24922151-F2BB-44ED-A9C7-256FF1B05FAB}"/>
              </a:ext>
            </a:extLst>
          </p:cNvPr>
          <p:cNvSpPr>
            <a:spLocks noGrp="1"/>
          </p:cNvSpPr>
          <p:nvPr>
            <p:ph sz="quarter" idx="18"/>
          </p:nvPr>
        </p:nvSpPr>
        <p:spPr>
          <a:xfrm>
            <a:off x="428625" y="1233488"/>
            <a:ext cx="5572125" cy="5472111"/>
          </a:xfrm>
        </p:spPr>
        <p:txBody>
          <a:bodyPr>
            <a:normAutofit/>
          </a:bodyPr>
          <a:lstStyle/>
          <a:p>
            <a:pPr marL="0" indent="0">
              <a:lnSpc>
                <a:spcPct val="90000"/>
              </a:lnSpc>
              <a:buNone/>
            </a:pPr>
            <a:r>
              <a:rPr lang="en-US" sz="1700" dirty="0"/>
              <a:t>Blue teams need to speak a common language. Every SIEM is different in terms of query syntax.  </a:t>
            </a:r>
          </a:p>
          <a:p>
            <a:pPr marL="0" indent="0">
              <a:lnSpc>
                <a:spcPct val="90000"/>
              </a:lnSpc>
              <a:buNone/>
            </a:pPr>
            <a:endParaRPr lang="en-US" sz="1700" dirty="0"/>
          </a:p>
          <a:p>
            <a:pPr marL="0" indent="0">
              <a:lnSpc>
                <a:spcPct val="90000"/>
              </a:lnSpc>
              <a:buNone/>
            </a:pPr>
            <a:r>
              <a:rPr lang="en-US" sz="1700" dirty="0"/>
              <a:t>We can use Sigma project by Florian Roth that tries to provide a generic, vendor-neutral, rule format that can be used to describe suspicious or malicious behavior. </a:t>
            </a:r>
          </a:p>
          <a:p>
            <a:pPr marL="0" indent="0">
              <a:lnSpc>
                <a:spcPct val="90000"/>
              </a:lnSpc>
              <a:buNone/>
            </a:pPr>
            <a:endParaRPr lang="en-US" sz="1700" dirty="0"/>
          </a:p>
          <a:p>
            <a:pPr marL="0" indent="0">
              <a:lnSpc>
                <a:spcPct val="90000"/>
              </a:lnSpc>
              <a:buNone/>
            </a:pPr>
            <a:r>
              <a:rPr lang="en-US" sz="1700" dirty="0"/>
              <a:t>As part of the project, several "converters" have been written that allow you to convert the SIGMA rules to certain technologies. Supported technologies include (but are not limited to):</a:t>
            </a:r>
          </a:p>
          <a:p>
            <a:pPr marL="0" indent="0">
              <a:lnSpc>
                <a:spcPct val="90000"/>
              </a:lnSpc>
              <a:buNone/>
            </a:pPr>
            <a:endParaRPr lang="en-US" sz="1700" dirty="0"/>
          </a:p>
          <a:p>
            <a:pPr marL="171450" indent="-171450">
              <a:lnSpc>
                <a:spcPct val="90000"/>
              </a:lnSpc>
            </a:pPr>
            <a:r>
              <a:rPr lang="en-US" sz="1700" dirty="0"/>
              <a:t>Splunk.</a:t>
            </a:r>
          </a:p>
          <a:p>
            <a:pPr marL="171450" indent="-171450">
              <a:lnSpc>
                <a:spcPct val="90000"/>
              </a:lnSpc>
            </a:pPr>
            <a:r>
              <a:rPr lang="en-US" sz="1700" dirty="0"/>
              <a:t>Elastic.</a:t>
            </a:r>
          </a:p>
          <a:p>
            <a:pPr marL="171450" indent="-171450">
              <a:lnSpc>
                <a:spcPct val="90000"/>
              </a:lnSpc>
            </a:pPr>
            <a:r>
              <a:rPr lang="en-US" sz="1700" dirty="0" err="1"/>
              <a:t>ElastAlert</a:t>
            </a:r>
            <a:r>
              <a:rPr lang="en-US" sz="1700" dirty="0"/>
              <a:t>.</a:t>
            </a:r>
          </a:p>
          <a:p>
            <a:pPr marL="171450" indent="-171450">
              <a:lnSpc>
                <a:spcPct val="90000"/>
              </a:lnSpc>
            </a:pPr>
            <a:r>
              <a:rPr lang="en-US" sz="1700" dirty="0"/>
              <a:t>Windows Defender ATP.</a:t>
            </a:r>
          </a:p>
          <a:p>
            <a:pPr marL="171450" indent="-171450">
              <a:lnSpc>
                <a:spcPct val="90000"/>
              </a:lnSpc>
            </a:pPr>
            <a:r>
              <a:rPr lang="en-US" sz="1700" dirty="0"/>
              <a:t>ArcSight.</a:t>
            </a:r>
          </a:p>
          <a:p>
            <a:pPr marL="0" indent="0">
              <a:lnSpc>
                <a:spcPct val="90000"/>
              </a:lnSpc>
              <a:buNone/>
            </a:pPr>
            <a:endParaRPr lang="en-US" sz="1700" dirty="0"/>
          </a:p>
        </p:txBody>
      </p:sp>
      <p:pic>
        <p:nvPicPr>
          <p:cNvPr id="8" name="Picture 7">
            <a:extLst>
              <a:ext uri="{FF2B5EF4-FFF2-40B4-BE49-F238E27FC236}">
                <a16:creationId xmlns:a16="http://schemas.microsoft.com/office/drawing/2014/main" id="{4FF06E35-9FF6-7F2F-AFFC-FCEAAA9B81B7}"/>
              </a:ext>
            </a:extLst>
          </p:cNvPr>
          <p:cNvPicPr>
            <a:picLocks noChangeAspect="1"/>
          </p:cNvPicPr>
          <p:nvPr/>
        </p:nvPicPr>
        <p:blipFill>
          <a:blip r:embed="rId3"/>
          <a:stretch>
            <a:fillRect/>
          </a:stretch>
        </p:blipFill>
        <p:spPr>
          <a:xfrm>
            <a:off x="6191252" y="1156062"/>
            <a:ext cx="5460616" cy="5030474"/>
          </a:xfrm>
          <a:prstGeom prst="rect">
            <a:avLst/>
          </a:prstGeom>
        </p:spPr>
      </p:pic>
    </p:spTree>
    <p:extLst>
      <p:ext uri="{BB962C8B-B14F-4D97-AF65-F5344CB8AC3E}">
        <p14:creationId xmlns:p14="http://schemas.microsoft.com/office/powerpoint/2010/main" val="1150782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AFA3F-E258-5C69-7799-6BE922EF6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DA71C-5CED-D290-9685-0BDDCEDDDD09}"/>
              </a:ext>
            </a:extLst>
          </p:cNvPr>
          <p:cNvSpPr>
            <a:spLocks noGrp="1"/>
          </p:cNvSpPr>
          <p:nvPr>
            <p:ph type="title"/>
          </p:nvPr>
        </p:nvSpPr>
        <p:spPr>
          <a:xfrm>
            <a:off x="666426" y="2601441"/>
            <a:ext cx="11525574" cy="1674062"/>
          </a:xfrm>
        </p:spPr>
        <p:txBody>
          <a:bodyPr/>
          <a:lstStyle/>
          <a:p>
            <a:r>
              <a:rPr lang="en-US" sz="4600" dirty="0"/>
              <a:t>Lab  2: Empire Setup and Initial Agent</a:t>
            </a:r>
          </a:p>
        </p:txBody>
      </p:sp>
      <p:sp>
        <p:nvSpPr>
          <p:cNvPr id="3" name="Text Placeholder 2">
            <a:extLst>
              <a:ext uri="{FF2B5EF4-FFF2-40B4-BE49-F238E27FC236}">
                <a16:creationId xmlns:a16="http://schemas.microsoft.com/office/drawing/2014/main" id="{8CE59306-EAEB-27E8-9888-7638C3BB25FA}"/>
              </a:ext>
            </a:extLst>
          </p:cNvPr>
          <p:cNvSpPr>
            <a:spLocks noGrp="1"/>
          </p:cNvSpPr>
          <p:nvPr>
            <p:ph type="body" sz="quarter" idx="10"/>
          </p:nvPr>
        </p:nvSpPr>
        <p:spPr/>
        <p:txBody>
          <a:bodyPr/>
          <a:lstStyle/>
          <a:p>
            <a:r>
              <a:rPr lang="en-US" dirty="0"/>
              <a:t>Help me Obi Wan Kenobi you're my only hope</a:t>
            </a:r>
          </a:p>
        </p:txBody>
      </p:sp>
      <p:sp>
        <p:nvSpPr>
          <p:cNvPr id="4" name="Text Placeholder 3">
            <a:extLst>
              <a:ext uri="{FF2B5EF4-FFF2-40B4-BE49-F238E27FC236}">
                <a16:creationId xmlns:a16="http://schemas.microsoft.com/office/drawing/2014/main" id="{516AC3EF-C156-04D9-459B-8AF96CDFBF2C}"/>
              </a:ext>
            </a:extLst>
          </p:cNvPr>
          <p:cNvSpPr>
            <a:spLocks noGrp="1"/>
          </p:cNvSpPr>
          <p:nvPr>
            <p:ph type="body" sz="quarter" idx="11"/>
          </p:nvPr>
        </p:nvSpPr>
        <p:spPr/>
        <p:txBody>
          <a:bodyPr/>
          <a:lstStyle/>
          <a:p>
            <a:r>
              <a:rPr lang="en-US" dirty="0"/>
              <a:t>Lab</a:t>
            </a:r>
          </a:p>
          <a:p>
            <a:endParaRPr lang="en-US" dirty="0"/>
          </a:p>
        </p:txBody>
      </p:sp>
    </p:spTree>
    <p:extLst>
      <p:ext uri="{BB962C8B-B14F-4D97-AF65-F5344CB8AC3E}">
        <p14:creationId xmlns:p14="http://schemas.microsoft.com/office/powerpoint/2010/main" val="819444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196B-8BF4-BDB4-E39C-993506ADE6D5}"/>
              </a:ext>
            </a:extLst>
          </p:cNvPr>
          <p:cNvSpPr>
            <a:spLocks noGrp="1"/>
          </p:cNvSpPr>
          <p:nvPr>
            <p:ph type="title"/>
          </p:nvPr>
        </p:nvSpPr>
        <p:spPr>
          <a:xfrm>
            <a:off x="428624" y="428624"/>
            <a:ext cx="11334750" cy="623211"/>
          </a:xfrm>
        </p:spPr>
        <p:txBody>
          <a:bodyPr wrap="square" anchor="t">
            <a:normAutofit/>
          </a:bodyPr>
          <a:lstStyle/>
          <a:p>
            <a:r>
              <a:rPr lang="en-US" dirty="0"/>
              <a:t>I like to move it move it</a:t>
            </a:r>
          </a:p>
        </p:txBody>
      </p:sp>
      <p:sp>
        <p:nvSpPr>
          <p:cNvPr id="3" name="Content Placeholder 2">
            <a:extLst>
              <a:ext uri="{FF2B5EF4-FFF2-40B4-BE49-F238E27FC236}">
                <a16:creationId xmlns:a16="http://schemas.microsoft.com/office/drawing/2014/main" id="{48CAAC05-8E24-82E5-1463-62E2B366AD9D}"/>
              </a:ext>
            </a:extLst>
          </p:cNvPr>
          <p:cNvSpPr>
            <a:spLocks noGrp="1"/>
          </p:cNvSpPr>
          <p:nvPr>
            <p:ph sz="quarter" idx="18"/>
          </p:nvPr>
        </p:nvSpPr>
        <p:spPr>
          <a:xfrm>
            <a:off x="428625" y="1233488"/>
            <a:ext cx="5572125" cy="5472111"/>
          </a:xfrm>
        </p:spPr>
        <p:txBody>
          <a:bodyPr>
            <a:normAutofit/>
          </a:bodyPr>
          <a:lstStyle/>
          <a:p>
            <a:pPr>
              <a:lnSpc>
                <a:spcPct val="90000"/>
              </a:lnSpc>
              <a:buFontTx/>
              <a:buChar char="-"/>
            </a:pPr>
            <a:r>
              <a:rPr lang="en-US" sz="1700"/>
              <a:t>In an adversarial kill chain, we very often observe a few common things:</a:t>
            </a:r>
          </a:p>
          <a:p>
            <a:pPr lvl="1">
              <a:lnSpc>
                <a:spcPct val="90000"/>
              </a:lnSpc>
              <a:buFont typeface="Arial" panose="020B0604020202020204" pitchFamily="34" charset="0"/>
              <a:buChar char="•"/>
            </a:pPr>
            <a:r>
              <a:rPr lang="en-US" sz="1700"/>
              <a:t>Privilege Escalation (already covered in previous workshop)</a:t>
            </a:r>
          </a:p>
          <a:p>
            <a:pPr lvl="1">
              <a:lnSpc>
                <a:spcPct val="90000"/>
              </a:lnSpc>
              <a:buFont typeface="Arial" panose="020B0604020202020204" pitchFamily="34" charset="0"/>
              <a:buChar char="•"/>
            </a:pPr>
            <a:r>
              <a:rPr lang="en-US" sz="1700"/>
              <a:t>Credential Dumping</a:t>
            </a:r>
          </a:p>
          <a:p>
            <a:pPr lvl="1">
              <a:lnSpc>
                <a:spcPct val="90000"/>
              </a:lnSpc>
              <a:buFont typeface="Arial" panose="020B0604020202020204" pitchFamily="34" charset="0"/>
              <a:buChar char="•"/>
            </a:pPr>
            <a:r>
              <a:rPr lang="en-US" sz="1700"/>
              <a:t>Lateral Movement</a:t>
            </a:r>
          </a:p>
          <a:p>
            <a:pPr marL="285750" lvl="1" indent="0">
              <a:lnSpc>
                <a:spcPct val="90000"/>
              </a:lnSpc>
              <a:buNone/>
            </a:pPr>
            <a:endParaRPr lang="en-US" sz="1700"/>
          </a:p>
          <a:p>
            <a:pPr>
              <a:lnSpc>
                <a:spcPct val="90000"/>
              </a:lnSpc>
              <a:buFontTx/>
              <a:buChar char="-"/>
            </a:pPr>
            <a:r>
              <a:rPr lang="en-US" sz="1700"/>
              <a:t>Lateral movement can manifest in a variety of ways:</a:t>
            </a:r>
          </a:p>
          <a:p>
            <a:pPr lvl="1">
              <a:lnSpc>
                <a:spcPct val="90000"/>
              </a:lnSpc>
              <a:buFont typeface="Arial" panose="020B0604020202020204" pitchFamily="34" charset="0"/>
              <a:buChar char="•"/>
            </a:pPr>
            <a:r>
              <a:rPr lang="en-US" sz="1700"/>
              <a:t>Windows Remoting</a:t>
            </a:r>
          </a:p>
          <a:p>
            <a:pPr lvl="1">
              <a:lnSpc>
                <a:spcPct val="90000"/>
              </a:lnSpc>
              <a:buFont typeface="Arial" panose="020B0604020202020204" pitchFamily="34" charset="0"/>
              <a:buChar char="•"/>
            </a:pPr>
            <a:r>
              <a:rPr lang="en-US" sz="1700"/>
              <a:t>RDP</a:t>
            </a:r>
          </a:p>
          <a:p>
            <a:pPr lvl="1">
              <a:lnSpc>
                <a:spcPct val="90000"/>
              </a:lnSpc>
              <a:buFont typeface="Arial" panose="020B0604020202020204" pitchFamily="34" charset="0"/>
              <a:buChar char="•"/>
            </a:pPr>
            <a:r>
              <a:rPr lang="en-US" sz="1700"/>
              <a:t>WMI</a:t>
            </a:r>
          </a:p>
          <a:p>
            <a:pPr lvl="1">
              <a:lnSpc>
                <a:spcPct val="90000"/>
              </a:lnSpc>
              <a:buFont typeface="Arial" panose="020B0604020202020204" pitchFamily="34" charset="0"/>
              <a:buChar char="•"/>
            </a:pPr>
            <a:r>
              <a:rPr lang="en-US" sz="1700"/>
              <a:t>SMB</a:t>
            </a:r>
          </a:p>
          <a:p>
            <a:pPr lvl="1">
              <a:lnSpc>
                <a:spcPct val="90000"/>
              </a:lnSpc>
              <a:buFont typeface="Arial" panose="020B0604020202020204" pitchFamily="34" charset="0"/>
              <a:buChar char="•"/>
            </a:pPr>
            <a:r>
              <a:rPr lang="en-US" sz="1700"/>
              <a:t>DCOM</a:t>
            </a:r>
          </a:p>
          <a:p>
            <a:pPr lvl="1">
              <a:lnSpc>
                <a:spcPct val="90000"/>
              </a:lnSpc>
              <a:buFont typeface="Arial" panose="020B0604020202020204" pitchFamily="34" charset="0"/>
              <a:buChar char="•"/>
            </a:pPr>
            <a:r>
              <a:rPr lang="en-US" sz="1700"/>
              <a:t>COM/DLL Hijacking / Sideloading</a:t>
            </a:r>
          </a:p>
          <a:p>
            <a:pPr lvl="1">
              <a:lnSpc>
                <a:spcPct val="90000"/>
              </a:lnSpc>
              <a:buFont typeface="Arial" panose="020B0604020202020204" pitchFamily="34" charset="0"/>
              <a:buChar char="•"/>
            </a:pPr>
            <a:r>
              <a:rPr lang="en-US" sz="1700"/>
              <a:t>….</a:t>
            </a:r>
          </a:p>
          <a:p>
            <a:pPr marL="0" indent="0">
              <a:lnSpc>
                <a:spcPct val="90000"/>
              </a:lnSpc>
              <a:buNone/>
            </a:pPr>
            <a:endParaRPr lang="en-US" sz="1700"/>
          </a:p>
          <a:p>
            <a:pPr marL="0" indent="0">
              <a:lnSpc>
                <a:spcPct val="90000"/>
              </a:lnSpc>
              <a:buNone/>
            </a:pPr>
            <a:r>
              <a:rPr lang="en-US" sz="1700" b="1" u="sng"/>
              <a:t>Understanding how this works and how this is detected is a core red team/purple team skill.</a:t>
            </a:r>
          </a:p>
          <a:p>
            <a:pPr marL="0" indent="0">
              <a:lnSpc>
                <a:spcPct val="90000"/>
              </a:lnSpc>
              <a:buNone/>
            </a:pPr>
            <a:endParaRPr lang="en-US" sz="1700"/>
          </a:p>
        </p:txBody>
      </p:sp>
      <p:pic>
        <p:nvPicPr>
          <p:cNvPr id="4" name="Picture 3">
            <a:extLst>
              <a:ext uri="{FF2B5EF4-FFF2-40B4-BE49-F238E27FC236}">
                <a16:creationId xmlns:a16="http://schemas.microsoft.com/office/drawing/2014/main" id="{FD57F893-9BC1-A35A-A605-C16F399F6BDC}"/>
              </a:ext>
            </a:extLst>
          </p:cNvPr>
          <p:cNvPicPr>
            <a:picLocks noChangeAspect="1"/>
          </p:cNvPicPr>
          <p:nvPr/>
        </p:nvPicPr>
        <p:blipFill>
          <a:blip r:embed="rId3"/>
          <a:stretch>
            <a:fillRect/>
          </a:stretch>
        </p:blipFill>
        <p:spPr>
          <a:xfrm>
            <a:off x="6191249" y="2402383"/>
            <a:ext cx="5572125" cy="3134320"/>
          </a:xfrm>
          <a:prstGeom prst="rect">
            <a:avLst/>
          </a:prstGeom>
          <a:noFill/>
        </p:spPr>
      </p:pic>
    </p:spTree>
    <p:extLst>
      <p:ext uri="{BB962C8B-B14F-4D97-AF65-F5344CB8AC3E}">
        <p14:creationId xmlns:p14="http://schemas.microsoft.com/office/powerpoint/2010/main" val="367087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01F25-1BAD-B202-F001-C64AA81D5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79BCF-0199-13B5-D5BE-E07260C34F81}"/>
              </a:ext>
            </a:extLst>
          </p:cNvPr>
          <p:cNvSpPr>
            <a:spLocks noGrp="1"/>
          </p:cNvSpPr>
          <p:nvPr>
            <p:ph type="title"/>
          </p:nvPr>
        </p:nvSpPr>
        <p:spPr>
          <a:xfrm>
            <a:off x="428624" y="428624"/>
            <a:ext cx="11334750" cy="623211"/>
          </a:xfrm>
        </p:spPr>
        <p:txBody>
          <a:bodyPr vert="horz" wrap="square" lIns="0" tIns="180000" rIns="0" bIns="108000" rtlCol="0" anchor="t">
            <a:normAutofit/>
          </a:bodyPr>
          <a:lstStyle/>
          <a:p>
            <a:r>
              <a:rPr lang="en-US" b="1" kern="1200">
                <a:latin typeface="Verdana" panose="020B0604030504040204" pitchFamily="34" charset="0"/>
                <a:ea typeface="Verdana" panose="020B0604030504040204" pitchFamily="34" charset="0"/>
                <a:cs typeface="+mj-cs"/>
              </a:rPr>
              <a:t>Alternate credentials – The how?</a:t>
            </a:r>
          </a:p>
        </p:txBody>
      </p:sp>
      <p:sp>
        <p:nvSpPr>
          <p:cNvPr id="7" name="TextBox 6">
            <a:extLst>
              <a:ext uri="{FF2B5EF4-FFF2-40B4-BE49-F238E27FC236}">
                <a16:creationId xmlns:a16="http://schemas.microsoft.com/office/drawing/2014/main" id="{D411A06E-C558-1366-AB3F-50C7C083CF1E}"/>
              </a:ext>
            </a:extLst>
          </p:cNvPr>
          <p:cNvSpPr txBox="1"/>
          <p:nvPr/>
        </p:nvSpPr>
        <p:spPr>
          <a:xfrm>
            <a:off x="428625" y="1233488"/>
            <a:ext cx="5572125" cy="5472111"/>
          </a:xfrm>
          <a:prstGeom prst="rect">
            <a:avLst/>
          </a:prstGeom>
        </p:spPr>
        <p:txBody>
          <a:bodyPr>
            <a:normAutofit/>
          </a:bodyPr>
          <a:lstStyle/>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To laterally move, adversaries typically need alternate credentials</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There are several ways to get those:</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Credential Dumping</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Token Manipulation</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Finding them in clear text on websites, </a:t>
            </a:r>
            <a:r>
              <a:rPr lang="en-US" sz="2400">
                <a:ea typeface="Verdana" panose="020B0604030504040204" pitchFamily="34" charset="0"/>
              </a:rPr>
              <a:t>fileshares</a:t>
            </a:r>
            <a:r>
              <a:rPr lang="en-US" sz="2400" dirty="0">
                <a:ea typeface="Verdana" panose="020B0604030504040204" pitchFamily="34" charset="0"/>
              </a:rPr>
              <a:t>, …</a:t>
            </a:r>
            <a:endParaRPr lang="en-US" sz="2400">
              <a:ea typeface="Verdana" panose="020B0604030504040204" pitchFamily="34" charset="0"/>
            </a:endParaRPr>
          </a:p>
        </p:txBody>
      </p:sp>
      <p:pic>
        <p:nvPicPr>
          <p:cNvPr id="3" name="Picture 2">
            <a:extLst>
              <a:ext uri="{FF2B5EF4-FFF2-40B4-BE49-F238E27FC236}">
                <a16:creationId xmlns:a16="http://schemas.microsoft.com/office/drawing/2014/main" id="{D2CF3CC4-3169-601F-7ADC-02000D134126}"/>
              </a:ext>
            </a:extLst>
          </p:cNvPr>
          <p:cNvPicPr>
            <a:picLocks noChangeAspect="1"/>
          </p:cNvPicPr>
          <p:nvPr/>
        </p:nvPicPr>
        <p:blipFill>
          <a:blip r:embed="rId3"/>
          <a:stretch>
            <a:fillRect/>
          </a:stretch>
        </p:blipFill>
        <p:spPr>
          <a:xfrm>
            <a:off x="6241256" y="1233488"/>
            <a:ext cx="5472111" cy="5472111"/>
          </a:xfrm>
          <a:prstGeom prst="rect">
            <a:avLst/>
          </a:prstGeom>
          <a:noFill/>
        </p:spPr>
      </p:pic>
    </p:spTree>
    <p:extLst>
      <p:ext uri="{BB962C8B-B14F-4D97-AF65-F5344CB8AC3E}">
        <p14:creationId xmlns:p14="http://schemas.microsoft.com/office/powerpoint/2010/main" val="1024969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736F5-71D5-4A9C-0CB8-CF05D25B24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34068-A765-67C0-6CA0-EFE536C7EFA2}"/>
              </a:ext>
            </a:extLst>
          </p:cNvPr>
          <p:cNvSpPr>
            <a:spLocks noGrp="1"/>
          </p:cNvSpPr>
          <p:nvPr>
            <p:ph type="title"/>
          </p:nvPr>
        </p:nvSpPr>
        <p:spPr>
          <a:xfrm>
            <a:off x="428624" y="428624"/>
            <a:ext cx="11334750" cy="623211"/>
          </a:xfrm>
        </p:spPr>
        <p:txBody>
          <a:bodyPr vert="horz" wrap="square" lIns="0" tIns="180000" rIns="0" bIns="108000" rtlCol="0" anchor="t">
            <a:normAutofit/>
          </a:bodyPr>
          <a:lstStyle/>
          <a:p>
            <a:r>
              <a:rPr lang="en-US" b="1" kern="1200">
                <a:latin typeface="Verdana" panose="020B0604030504040204" pitchFamily="34" charset="0"/>
                <a:ea typeface="Verdana" panose="020B0604030504040204" pitchFamily="34" charset="0"/>
                <a:cs typeface="+mj-cs"/>
              </a:rPr>
              <a:t>Alternate credentials – Credential Dumping</a:t>
            </a:r>
          </a:p>
        </p:txBody>
      </p:sp>
      <p:sp>
        <p:nvSpPr>
          <p:cNvPr id="3" name="TextBox 2">
            <a:extLst>
              <a:ext uri="{FF2B5EF4-FFF2-40B4-BE49-F238E27FC236}">
                <a16:creationId xmlns:a16="http://schemas.microsoft.com/office/drawing/2014/main" id="{D92344C6-3313-C2F9-2736-BE7C3B2EBA87}"/>
              </a:ext>
            </a:extLst>
          </p:cNvPr>
          <p:cNvSpPr txBox="1"/>
          <p:nvPr/>
        </p:nvSpPr>
        <p:spPr>
          <a:xfrm>
            <a:off x="428625" y="1233488"/>
            <a:ext cx="5572125" cy="5472111"/>
          </a:xfrm>
          <a:prstGeom prst="rect">
            <a:avLst/>
          </a:prstGeom>
        </p:spPr>
        <p:txBody>
          <a:bodyPr>
            <a:normAutofit/>
          </a:bodyPr>
          <a:lstStyle/>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Several tools to dump creds, most popular tool being </a:t>
            </a:r>
            <a:r>
              <a:rPr lang="en-US" sz="2400">
                <a:ea typeface="Verdana" panose="020B0604030504040204" pitchFamily="34" charset="0"/>
              </a:rPr>
              <a:t>Mimikatz</a:t>
            </a:r>
            <a:r>
              <a:rPr lang="en-US" sz="2400" dirty="0">
                <a:ea typeface="Verdana" panose="020B0604030504040204" pitchFamily="34" charset="0"/>
              </a:rPr>
              <a:t>. </a:t>
            </a:r>
            <a:br>
              <a:rPr lang="en-US" sz="2400" dirty="0">
                <a:ea typeface="Verdana" panose="020B0604030504040204" pitchFamily="34" charset="0"/>
              </a:rPr>
            </a:br>
            <a:r>
              <a:rPr lang="en-US" sz="2400" dirty="0">
                <a:ea typeface="Verdana" panose="020B0604030504040204" pitchFamily="34" charset="0"/>
              </a:rPr>
              <a:t>Typically requires </a:t>
            </a:r>
            <a:r>
              <a:rPr lang="en-US" sz="2400">
                <a:ea typeface="Verdana" panose="020B0604030504040204" pitchFamily="34" charset="0"/>
              </a:rPr>
              <a:t>OpenProcess</a:t>
            </a:r>
            <a:r>
              <a:rPr lang="en-US" sz="2400" dirty="0">
                <a:ea typeface="Verdana" panose="020B0604030504040204" pitchFamily="34" charset="0"/>
              </a:rPr>
              <a:t> API calls + </a:t>
            </a:r>
            <a:r>
              <a:rPr lang="en-US" sz="2400">
                <a:ea typeface="Verdana" panose="020B0604030504040204" pitchFamily="34" charset="0"/>
              </a:rPr>
              <a:t>WriteDumpMiniDump</a:t>
            </a:r>
            <a:r>
              <a:rPr lang="en-US" sz="2400" dirty="0">
                <a:ea typeface="Verdana" panose="020B0604030504040204" pitchFamily="34" charset="0"/>
              </a:rPr>
              <a:t> API calls</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We could hunt for:</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EID 1: Process Create  + Command line Arguments</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EID 11: </a:t>
            </a:r>
            <a:r>
              <a:rPr lang="en-US" sz="2400">
                <a:ea typeface="Verdana" panose="020B0604030504040204" pitchFamily="34" charset="0"/>
              </a:rPr>
              <a:t>Mimikatz</a:t>
            </a:r>
            <a:r>
              <a:rPr lang="en-US" sz="2400" dirty="0">
                <a:ea typeface="Verdana" panose="020B0604030504040204" pitchFamily="34" charset="0"/>
              </a:rPr>
              <a:t> dropped to disk, </a:t>
            </a:r>
            <a:r>
              <a:rPr lang="en-US" sz="2400">
                <a:ea typeface="Verdana" panose="020B0604030504040204" pitchFamily="34" charset="0"/>
              </a:rPr>
              <a:t>dump file dropped to disk</a:t>
            </a:r>
          </a:p>
          <a:p>
            <a:pPr marL="285750" indent="-285750" fontAlgn="base">
              <a:spcBef>
                <a:spcPct val="20000"/>
              </a:spcBef>
              <a:spcAft>
                <a:spcPct val="0"/>
              </a:spcAft>
              <a:buFont typeface="Arial" panose="020B0604020202020204" pitchFamily="34" charset="0"/>
              <a:buChar char="•"/>
            </a:pPr>
            <a:r>
              <a:rPr lang="en-US" sz="2400">
                <a:ea typeface="Verdana" panose="020B0604030504040204" pitchFamily="34" charset="0"/>
              </a:rPr>
              <a:t>EID 10: Access to LSASS</a:t>
            </a:r>
          </a:p>
        </p:txBody>
      </p:sp>
      <p:pic>
        <p:nvPicPr>
          <p:cNvPr id="5" name="Picture 4">
            <a:extLst>
              <a:ext uri="{FF2B5EF4-FFF2-40B4-BE49-F238E27FC236}">
                <a16:creationId xmlns:a16="http://schemas.microsoft.com/office/drawing/2014/main" id="{7F7B8CDA-62AB-7287-62C2-484AC2284D3F}"/>
              </a:ext>
            </a:extLst>
          </p:cNvPr>
          <p:cNvPicPr>
            <a:picLocks noChangeAspect="1"/>
          </p:cNvPicPr>
          <p:nvPr/>
        </p:nvPicPr>
        <p:blipFill>
          <a:blip r:embed="rId3"/>
          <a:srcRect r="40684" b="-2"/>
          <a:stretch>
            <a:fillRect/>
          </a:stretch>
        </p:blipFill>
        <p:spPr>
          <a:xfrm>
            <a:off x="6191249" y="1233488"/>
            <a:ext cx="5572125" cy="5472111"/>
          </a:xfrm>
          <a:prstGeom prst="rect">
            <a:avLst/>
          </a:prstGeom>
          <a:noFill/>
        </p:spPr>
      </p:pic>
    </p:spTree>
    <p:extLst>
      <p:ext uri="{BB962C8B-B14F-4D97-AF65-F5344CB8AC3E}">
        <p14:creationId xmlns:p14="http://schemas.microsoft.com/office/powerpoint/2010/main" val="144325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31F2F-CEF6-415E-3F77-96BE7DEB30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C724E-2C1A-8630-10A7-01578D0B974F}"/>
              </a:ext>
            </a:extLst>
          </p:cNvPr>
          <p:cNvSpPr>
            <a:spLocks noGrp="1"/>
          </p:cNvSpPr>
          <p:nvPr>
            <p:ph type="title"/>
          </p:nvPr>
        </p:nvSpPr>
        <p:spPr>
          <a:xfrm>
            <a:off x="428624" y="428624"/>
            <a:ext cx="11334750" cy="623211"/>
          </a:xfrm>
        </p:spPr>
        <p:txBody>
          <a:bodyPr vert="horz" wrap="square" lIns="0" tIns="180000" rIns="0" bIns="108000" rtlCol="0" anchor="t">
            <a:normAutofit/>
          </a:bodyPr>
          <a:lstStyle/>
          <a:p>
            <a:r>
              <a:rPr lang="en-US" b="1" kern="1200" dirty="0">
                <a:latin typeface="Verdana" panose="020B0604030504040204" pitchFamily="34" charset="0"/>
                <a:ea typeface="Verdana" panose="020B0604030504040204" pitchFamily="34" charset="0"/>
                <a:cs typeface="+mj-cs"/>
              </a:rPr>
              <a:t>Alternate credentials – Token Creation/Duplication</a:t>
            </a:r>
          </a:p>
        </p:txBody>
      </p:sp>
      <p:sp>
        <p:nvSpPr>
          <p:cNvPr id="3" name="TextBox 2">
            <a:extLst>
              <a:ext uri="{FF2B5EF4-FFF2-40B4-BE49-F238E27FC236}">
                <a16:creationId xmlns:a16="http://schemas.microsoft.com/office/drawing/2014/main" id="{02CFDF2B-4D3B-8EA7-277E-90DF19587F46}"/>
              </a:ext>
            </a:extLst>
          </p:cNvPr>
          <p:cNvSpPr txBox="1"/>
          <p:nvPr/>
        </p:nvSpPr>
        <p:spPr>
          <a:xfrm>
            <a:off x="428625" y="1233488"/>
            <a:ext cx="5572125" cy="5472111"/>
          </a:xfrm>
          <a:prstGeom prst="rect">
            <a:avLst/>
          </a:prstGeom>
        </p:spPr>
        <p:txBody>
          <a:bodyPr>
            <a:normAutofit/>
          </a:bodyPr>
          <a:lstStyle/>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Access Token manipulation is preferred in red teaming over LSASS dumping because it doesn’t touch LSASS!</a:t>
            </a:r>
          </a:p>
          <a:p>
            <a:pPr marL="285750" lvl="1"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Stealthier (kind of)</a:t>
            </a:r>
          </a:p>
          <a:p>
            <a:pPr marL="285750" lvl="1"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Uses Either </a:t>
            </a:r>
            <a:r>
              <a:rPr lang="en-US" sz="2400" dirty="0" err="1">
                <a:ea typeface="Verdana" panose="020B0604030504040204" pitchFamily="34" charset="0"/>
              </a:rPr>
              <a:t>LogonUser</a:t>
            </a:r>
            <a:r>
              <a:rPr lang="en-US" sz="2400" dirty="0">
                <a:ea typeface="Verdana" panose="020B0604030504040204" pitchFamily="34" charset="0"/>
              </a:rPr>
              <a:t> API Call or </a:t>
            </a:r>
            <a:r>
              <a:rPr lang="en-US" sz="2400" dirty="0" err="1">
                <a:ea typeface="Verdana" panose="020B0604030504040204" pitchFamily="34" charset="0"/>
              </a:rPr>
              <a:t>DuplicateToken</a:t>
            </a:r>
            <a:r>
              <a:rPr lang="en-US" sz="2400" dirty="0">
                <a:ea typeface="Verdana" panose="020B0604030504040204" pitchFamily="34" charset="0"/>
              </a:rPr>
              <a:t>(ex) API Calls</a:t>
            </a:r>
          </a:p>
          <a:p>
            <a:pPr marL="285750" lvl="1"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Creates new logon session (</a:t>
            </a:r>
            <a:r>
              <a:rPr lang="en-US" sz="2400">
                <a:ea typeface="Verdana" panose="020B0604030504040204" pitchFamily="34" charset="0"/>
              </a:rPr>
              <a:t>type 9) </a:t>
            </a:r>
            <a:r>
              <a:rPr lang="en-US" sz="2400" dirty="0">
                <a:ea typeface="Verdana" panose="020B0604030504040204" pitchFamily="34" charset="0"/>
              </a:rPr>
              <a:t>or opens a handle to a process that does not belong to the same user to duplicate the token… </a:t>
            </a:r>
          </a:p>
        </p:txBody>
      </p:sp>
      <p:pic>
        <p:nvPicPr>
          <p:cNvPr id="6" name="Picture 5" descr="Cartoon character in a server room&#10;&#10;AI-generated content may be incorrect.">
            <a:extLst>
              <a:ext uri="{FF2B5EF4-FFF2-40B4-BE49-F238E27FC236}">
                <a16:creationId xmlns:a16="http://schemas.microsoft.com/office/drawing/2014/main" id="{5C0020E1-AD42-8FE9-0168-DA22EE4C35CA}"/>
              </a:ext>
            </a:extLst>
          </p:cNvPr>
          <p:cNvPicPr>
            <a:picLocks noChangeAspect="1"/>
          </p:cNvPicPr>
          <p:nvPr/>
        </p:nvPicPr>
        <p:blipFill>
          <a:blip r:embed="rId3">
            <a:extLst>
              <a:ext uri="{28A0092B-C50C-407E-A947-70E740481C1C}">
                <a14:useLocalDpi xmlns:a14="http://schemas.microsoft.com/office/drawing/2010/main" val="0"/>
              </a:ext>
            </a:extLst>
          </a:blip>
          <a:srcRect r="-2" b="1793"/>
          <a:stretch>
            <a:fillRect/>
          </a:stretch>
        </p:blipFill>
        <p:spPr>
          <a:xfrm>
            <a:off x="6191249" y="1233488"/>
            <a:ext cx="5572125" cy="5472111"/>
          </a:xfrm>
          <a:prstGeom prst="rect">
            <a:avLst/>
          </a:prstGeom>
          <a:noFill/>
        </p:spPr>
      </p:pic>
    </p:spTree>
    <p:extLst>
      <p:ext uri="{BB962C8B-B14F-4D97-AF65-F5344CB8AC3E}">
        <p14:creationId xmlns:p14="http://schemas.microsoft.com/office/powerpoint/2010/main" val="2428686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116A2-9DB5-4F98-EE20-474925176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59A4C-F476-50A5-0116-3251B9C2E7A8}"/>
              </a:ext>
            </a:extLst>
          </p:cNvPr>
          <p:cNvSpPr>
            <a:spLocks noGrp="1"/>
          </p:cNvSpPr>
          <p:nvPr>
            <p:ph type="title"/>
          </p:nvPr>
        </p:nvSpPr>
        <p:spPr/>
        <p:txBody>
          <a:bodyPr/>
          <a:lstStyle/>
          <a:p>
            <a:r>
              <a:rPr lang="en-US" dirty="0"/>
              <a:t>Windows Remoting</a:t>
            </a:r>
          </a:p>
        </p:txBody>
      </p:sp>
      <p:sp>
        <p:nvSpPr>
          <p:cNvPr id="3" name="Content Placeholder 2">
            <a:extLst>
              <a:ext uri="{FF2B5EF4-FFF2-40B4-BE49-F238E27FC236}">
                <a16:creationId xmlns:a16="http://schemas.microsoft.com/office/drawing/2014/main" id="{09320258-B44F-9CC3-9E55-9302C4F2D6C3}"/>
              </a:ext>
            </a:extLst>
          </p:cNvPr>
          <p:cNvSpPr>
            <a:spLocks noGrp="1"/>
          </p:cNvSpPr>
          <p:nvPr>
            <p:ph sz="quarter" idx="12"/>
          </p:nvPr>
        </p:nvSpPr>
        <p:spPr/>
        <p:txBody>
          <a:bodyPr/>
          <a:lstStyle/>
          <a:p>
            <a:pPr marL="0" indent="0">
              <a:buNone/>
            </a:pPr>
            <a:r>
              <a:rPr lang="en-US" dirty="0"/>
              <a:t>Windows</a:t>
            </a:r>
            <a:r>
              <a:rPr lang="en-US" noProof="0" dirty="0"/>
              <a:t> Remoting, also known as </a:t>
            </a:r>
            <a:r>
              <a:rPr lang="en-US" noProof="0" dirty="0" err="1"/>
              <a:t>WinRM</a:t>
            </a:r>
            <a:r>
              <a:rPr lang="en-US" noProof="0" dirty="0"/>
              <a:t>, is Microsoft's implementation of the WS-Management protocol.</a:t>
            </a:r>
          </a:p>
          <a:p>
            <a:r>
              <a:rPr lang="en-US" sz="2200" noProof="0" dirty="0"/>
              <a:t>VB</a:t>
            </a:r>
          </a:p>
          <a:p>
            <a:r>
              <a:rPr lang="en-US" sz="2200" noProof="0" dirty="0"/>
              <a:t>C#</a:t>
            </a:r>
          </a:p>
          <a:p>
            <a:r>
              <a:rPr lang="en-US" sz="2200" noProof="0" dirty="0"/>
              <a:t>Python</a:t>
            </a:r>
          </a:p>
          <a:p>
            <a:r>
              <a:rPr lang="en-US" sz="2200" noProof="0" dirty="0"/>
              <a:t>PowerShell</a:t>
            </a:r>
          </a:p>
          <a:p>
            <a:pPr lvl="1"/>
            <a:r>
              <a:rPr lang="en-US" sz="2000" noProof="0" dirty="0"/>
              <a:t>Enter-</a:t>
            </a:r>
            <a:r>
              <a:rPr lang="en-US" sz="2000" noProof="0" dirty="0" err="1"/>
              <a:t>PSSession</a:t>
            </a:r>
            <a:endParaRPr lang="en-US" sz="2000" noProof="0" dirty="0"/>
          </a:p>
          <a:p>
            <a:pPr lvl="1"/>
            <a:r>
              <a:rPr lang="en-US" sz="2000" noProof="0" dirty="0"/>
              <a:t>Invoke-Command</a:t>
            </a:r>
          </a:p>
        </p:txBody>
      </p:sp>
    </p:spTree>
    <p:extLst>
      <p:ext uri="{BB962C8B-B14F-4D97-AF65-F5344CB8AC3E}">
        <p14:creationId xmlns:p14="http://schemas.microsoft.com/office/powerpoint/2010/main" val="1079995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1D6549-06AF-2F80-2E4C-253EAB976D2A}"/>
              </a:ext>
            </a:extLst>
          </p:cNvPr>
          <p:cNvSpPr>
            <a:spLocks noGrp="1"/>
          </p:cNvSpPr>
          <p:nvPr>
            <p:ph type="title"/>
          </p:nvPr>
        </p:nvSpPr>
        <p:spPr/>
        <p:txBody>
          <a:bodyPr/>
          <a:lstStyle/>
          <a:p>
            <a:r>
              <a:rPr lang="en-US" dirty="0"/>
              <a:t>Windows Remoting: Caveats</a:t>
            </a:r>
          </a:p>
        </p:txBody>
      </p:sp>
      <p:sp>
        <p:nvSpPr>
          <p:cNvPr id="4" name="Content Placeholder 3">
            <a:extLst>
              <a:ext uri="{FF2B5EF4-FFF2-40B4-BE49-F238E27FC236}">
                <a16:creationId xmlns:a16="http://schemas.microsoft.com/office/drawing/2014/main" id="{CAB3B1F7-3B1F-B608-E3E7-75D377F8141E}"/>
              </a:ext>
            </a:extLst>
          </p:cNvPr>
          <p:cNvSpPr>
            <a:spLocks noGrp="1"/>
          </p:cNvSpPr>
          <p:nvPr>
            <p:ph sz="quarter" idx="12"/>
          </p:nvPr>
        </p:nvSpPr>
        <p:spPr/>
        <p:txBody>
          <a:bodyPr/>
          <a:lstStyle/>
          <a:p>
            <a:r>
              <a:rPr lang="en-US" dirty="0"/>
              <a:t>F</a:t>
            </a:r>
            <a:r>
              <a:rPr lang="en-US" noProof="0" dirty="0" err="1"/>
              <a:t>eature</a:t>
            </a:r>
            <a:r>
              <a:rPr lang="en-US" noProof="0" dirty="0"/>
              <a:t> that is </a:t>
            </a:r>
            <a:r>
              <a:rPr lang="en-US" b="1" noProof="0" dirty="0"/>
              <a:t>not</a:t>
            </a:r>
            <a:r>
              <a:rPr lang="en-US" noProof="0" dirty="0"/>
              <a:t> enabled by default on </a:t>
            </a:r>
            <a:r>
              <a:rPr lang="en-US" b="1" noProof="0" dirty="0"/>
              <a:t>workstations</a:t>
            </a:r>
            <a:r>
              <a:rPr lang="en-US" noProof="0" dirty="0"/>
              <a:t>. </a:t>
            </a:r>
          </a:p>
          <a:p>
            <a:r>
              <a:rPr lang="en-US" dirty="0"/>
              <a:t>O</a:t>
            </a:r>
            <a:r>
              <a:rPr lang="en-US" noProof="0" dirty="0"/>
              <a:t>n </a:t>
            </a:r>
            <a:r>
              <a:rPr lang="en-US" b="1" noProof="0" dirty="0"/>
              <a:t>servers</a:t>
            </a:r>
            <a:r>
              <a:rPr lang="en-US" noProof="0" dirty="0"/>
              <a:t> starting Windows server 2012 this feature is present and </a:t>
            </a:r>
            <a:r>
              <a:rPr lang="en-US" b="1" noProof="0" dirty="0"/>
              <a:t>active by default</a:t>
            </a:r>
            <a:r>
              <a:rPr lang="en-US" noProof="0" dirty="0"/>
              <a:t>.</a:t>
            </a:r>
          </a:p>
          <a:p>
            <a:r>
              <a:rPr lang="en-US" noProof="0" dirty="0"/>
              <a:t>Secured by DACL</a:t>
            </a:r>
          </a:p>
          <a:p>
            <a:pPr lvl="1"/>
            <a:r>
              <a:rPr lang="en-US" noProof="0" dirty="0"/>
              <a:t>Admins</a:t>
            </a:r>
          </a:p>
          <a:p>
            <a:pPr lvl="1"/>
            <a:r>
              <a:rPr lang="en-US" noProof="0" dirty="0"/>
              <a:t>Remote management users</a:t>
            </a:r>
          </a:p>
          <a:p>
            <a:r>
              <a:rPr lang="en-US" noProof="0" dirty="0"/>
              <a:t>Free UAC bypass</a:t>
            </a:r>
          </a:p>
        </p:txBody>
      </p:sp>
    </p:spTree>
    <p:extLst>
      <p:ext uri="{BB962C8B-B14F-4D97-AF65-F5344CB8AC3E}">
        <p14:creationId xmlns:p14="http://schemas.microsoft.com/office/powerpoint/2010/main" val="4189126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5189-53AB-C1A7-5F4A-44FB348879B1}"/>
              </a:ext>
            </a:extLst>
          </p:cNvPr>
          <p:cNvSpPr>
            <a:spLocks noGrp="1"/>
          </p:cNvSpPr>
          <p:nvPr>
            <p:ph type="title"/>
          </p:nvPr>
        </p:nvSpPr>
        <p:spPr/>
        <p:txBody>
          <a:bodyPr/>
          <a:lstStyle/>
          <a:p>
            <a:r>
              <a:rPr lang="en-US" dirty="0"/>
              <a:t>Enter-</a:t>
            </a:r>
            <a:r>
              <a:rPr lang="en-US" dirty="0" err="1"/>
              <a:t>PSSession</a:t>
            </a:r>
            <a:endParaRPr lang="en-US" dirty="0"/>
          </a:p>
        </p:txBody>
      </p:sp>
      <p:sp>
        <p:nvSpPr>
          <p:cNvPr id="3" name="Rectangle 2">
            <a:extLst>
              <a:ext uri="{FF2B5EF4-FFF2-40B4-BE49-F238E27FC236}">
                <a16:creationId xmlns:a16="http://schemas.microsoft.com/office/drawing/2014/main" id="{28F2324C-D93D-52DD-B302-473192E933B6}"/>
              </a:ext>
            </a:extLst>
          </p:cNvPr>
          <p:cNvSpPr/>
          <p:nvPr/>
        </p:nvSpPr>
        <p:spPr>
          <a:xfrm>
            <a:off x="428624" y="1329253"/>
            <a:ext cx="11334750" cy="3214172"/>
          </a:xfrm>
          <a:prstGeom prst="rect">
            <a:avLst/>
          </a:prstGeom>
          <a:solidFill>
            <a:srgbClr val="E3E1E1"/>
          </a:solidFill>
          <a:ln w="12700" cap="flat" cmpd="sng" algn="ctr">
            <a:noFill/>
            <a:prstDash val="solid"/>
            <a:miter lim="800000"/>
          </a:ln>
          <a:effectLst/>
        </p:spPr>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PS C:\Users\Administrator&gt; </a:t>
            </a:r>
            <a:r>
              <a:rPr kumimoji="0" lang="en-US" sz="1800"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Enter-PSSession -ComputerName FS01.asgard.corp -Credential asgard\Odin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[FS01.asgard.corp]: PS C:\Users\odin\Documents&gt; </a:t>
            </a:r>
            <a:r>
              <a:rPr kumimoji="0" lang="en-US" sz="1800"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whoami /priv</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&lt;snip&gt;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SeImpersonatePrivilege Impersonate a client after authentication Enabled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SeCreateGlobalPrivilege Create global objects Enabled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SeIncreaseWorkingSetPrivilege Increase a process working set Enabled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SeTimeZonePrivilege Change the time zone Enabled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SeCreateSymbolicLinkPrivilege Create symbolic links Enabled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SeDelegateSessionUserImpersonatePrivilege Obtain an impersonation token for another user Enabled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502020104020203" pitchFamily="34" charset="0"/>
              <a:ea typeface="+mn-ea"/>
              <a:cs typeface="Times New Roman" panose="02020603050405020304" pitchFamily="18" charset="0"/>
            </a:endParaRPr>
          </a:p>
        </p:txBody>
      </p:sp>
    </p:spTree>
    <p:extLst>
      <p:ext uri="{BB962C8B-B14F-4D97-AF65-F5344CB8AC3E}">
        <p14:creationId xmlns:p14="http://schemas.microsoft.com/office/powerpoint/2010/main" val="1542811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6D859-53B1-443C-A0CB-E9101D871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A47A85-E553-7E4C-CA2A-2E6F40EB4BF7}"/>
              </a:ext>
            </a:extLst>
          </p:cNvPr>
          <p:cNvSpPr>
            <a:spLocks noGrp="1"/>
          </p:cNvSpPr>
          <p:nvPr>
            <p:ph type="title"/>
          </p:nvPr>
        </p:nvSpPr>
        <p:spPr/>
        <p:txBody>
          <a:bodyPr/>
          <a:lstStyle/>
          <a:p>
            <a:r>
              <a:rPr lang="en-US" dirty="0"/>
              <a:t>Workshop Goals</a:t>
            </a:r>
          </a:p>
        </p:txBody>
      </p:sp>
      <p:sp>
        <p:nvSpPr>
          <p:cNvPr id="3" name="Content Placeholder 2">
            <a:extLst>
              <a:ext uri="{FF2B5EF4-FFF2-40B4-BE49-F238E27FC236}">
                <a16:creationId xmlns:a16="http://schemas.microsoft.com/office/drawing/2014/main" id="{CF9A8656-813A-BA0B-62BB-7E295BB21275}"/>
              </a:ext>
            </a:extLst>
          </p:cNvPr>
          <p:cNvSpPr>
            <a:spLocks noGrp="1"/>
          </p:cNvSpPr>
          <p:nvPr>
            <p:ph sz="quarter" idx="12"/>
          </p:nvPr>
        </p:nvSpPr>
        <p:spPr/>
        <p:txBody>
          <a:bodyPr/>
          <a:lstStyle/>
          <a:p>
            <a:r>
              <a:rPr lang="en-US" b="1" dirty="0"/>
              <a:t>Understand</a:t>
            </a:r>
            <a:r>
              <a:rPr lang="en-US" dirty="0"/>
              <a:t> </a:t>
            </a:r>
            <a:r>
              <a:rPr lang="en-US" i="1" dirty="0"/>
              <a:t>how</a:t>
            </a:r>
            <a:r>
              <a:rPr lang="en-US" dirty="0"/>
              <a:t> attackers move laterally in an AD environment.</a:t>
            </a:r>
          </a:p>
          <a:p>
            <a:r>
              <a:rPr lang="en-US" b="1" dirty="0"/>
              <a:t>Execute</a:t>
            </a:r>
            <a:r>
              <a:rPr lang="en-US" dirty="0"/>
              <a:t> common lateral movement techniques using the Empire C2 framework.</a:t>
            </a:r>
          </a:p>
          <a:p>
            <a:r>
              <a:rPr lang="en-US" b="1" dirty="0"/>
              <a:t>Detect</a:t>
            </a:r>
            <a:r>
              <a:rPr lang="en-US" dirty="0"/>
              <a:t> the forensic breadcrumbs these attacks leave behind using Sysmon and the Elastic Stack.</a:t>
            </a:r>
          </a:p>
          <a:p>
            <a:r>
              <a:rPr lang="en-US" b="1" dirty="0"/>
              <a:t>Connect</a:t>
            </a:r>
            <a:r>
              <a:rPr lang="en-US" dirty="0"/>
              <a:t> the dots from attack action to detection logic.</a:t>
            </a:r>
          </a:p>
          <a:p>
            <a:pPr marL="0" indent="0">
              <a:buNone/>
            </a:pPr>
            <a:endParaRPr lang="en-US" sz="2200" noProof="0" dirty="0"/>
          </a:p>
        </p:txBody>
      </p:sp>
      <p:pic>
        <p:nvPicPr>
          <p:cNvPr id="1026" name="Picture 2" descr="YARN | Your mission, should you choose to accept it ...">
            <a:extLst>
              <a:ext uri="{FF2B5EF4-FFF2-40B4-BE49-F238E27FC236}">
                <a16:creationId xmlns:a16="http://schemas.microsoft.com/office/drawing/2014/main" id="{94B77DEC-2C9A-3F95-1C09-41700968A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086" y="3920899"/>
            <a:ext cx="5266201" cy="225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627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EFD7-D31D-A1FA-FEC5-A404A8153067}"/>
              </a:ext>
            </a:extLst>
          </p:cNvPr>
          <p:cNvSpPr>
            <a:spLocks noGrp="1"/>
          </p:cNvSpPr>
          <p:nvPr>
            <p:ph type="title"/>
          </p:nvPr>
        </p:nvSpPr>
        <p:spPr>
          <a:xfrm>
            <a:off x="428624" y="428624"/>
            <a:ext cx="11334750" cy="623211"/>
          </a:xfrm>
        </p:spPr>
        <p:txBody>
          <a:bodyPr wrap="square" anchor="t">
            <a:normAutofit/>
          </a:bodyPr>
          <a:lstStyle/>
          <a:p>
            <a:r>
              <a:rPr lang="en-US" dirty="0"/>
              <a:t>Windows Remoting: How it works</a:t>
            </a:r>
          </a:p>
        </p:txBody>
      </p:sp>
      <p:sp>
        <p:nvSpPr>
          <p:cNvPr id="7" name="TextBox 6">
            <a:extLst>
              <a:ext uri="{FF2B5EF4-FFF2-40B4-BE49-F238E27FC236}">
                <a16:creationId xmlns:a16="http://schemas.microsoft.com/office/drawing/2014/main" id="{21BC5CFA-D97E-E293-5BBB-E4EEC638AA95}"/>
              </a:ext>
            </a:extLst>
          </p:cNvPr>
          <p:cNvSpPr txBox="1"/>
          <p:nvPr/>
        </p:nvSpPr>
        <p:spPr>
          <a:xfrm>
            <a:off x="428624" y="1136802"/>
            <a:ext cx="11497765" cy="4967514"/>
          </a:xfrm>
          <a:prstGeom prst="rect">
            <a:avLst/>
          </a:prstGeom>
          <a:noFill/>
        </p:spPr>
        <p:txBody>
          <a:bodyPr wrap="square">
            <a:spAutoFit/>
          </a:bodyPr>
          <a:lstStyle/>
          <a:p>
            <a:pPr fontAlgn="base">
              <a:spcBef>
                <a:spcPct val="20000"/>
              </a:spcBef>
              <a:spcAft>
                <a:spcPct val="0"/>
              </a:spcAft>
            </a:pPr>
            <a:r>
              <a:rPr lang="en-US" sz="2400" dirty="0">
                <a:ea typeface="Verdana" panose="020B0604030504040204" pitchFamily="34" charset="0"/>
              </a:rPr>
              <a:t>When you run Invoke-Command -</a:t>
            </a:r>
            <a:r>
              <a:rPr lang="en-US" sz="2400" dirty="0" err="1">
                <a:ea typeface="Verdana" panose="020B0604030504040204" pitchFamily="34" charset="0"/>
              </a:rPr>
              <a:t>ComputerName</a:t>
            </a:r>
            <a:r>
              <a:rPr lang="en-US" sz="2400" dirty="0">
                <a:ea typeface="Verdana" panose="020B0604030504040204" pitchFamily="34" charset="0"/>
              </a:rPr>
              <a:t> &lt;target&gt;, the following happens:</a:t>
            </a:r>
          </a:p>
          <a:p>
            <a:pPr marL="342900" indent="-342900" fontAlgn="base">
              <a:spcBef>
                <a:spcPct val="20000"/>
              </a:spcBef>
              <a:spcAft>
                <a:spcPct val="0"/>
              </a:spcAft>
              <a:buFont typeface="Arial" panose="020B0604020202020204" pitchFamily="34" charset="0"/>
              <a:buChar char="•"/>
            </a:pPr>
            <a:r>
              <a:rPr lang="en-US" sz="2200" dirty="0">
                <a:ea typeface="Verdana" panose="020B0604030504040204" pitchFamily="34" charset="0"/>
              </a:rPr>
              <a:t>Authentication: Your source machine authenticates to the target machine over the network. </a:t>
            </a:r>
          </a:p>
          <a:p>
            <a:pPr marL="342900" indent="-342900" fontAlgn="base">
              <a:spcBef>
                <a:spcPct val="20000"/>
              </a:spcBef>
              <a:spcAft>
                <a:spcPct val="0"/>
              </a:spcAft>
              <a:buFont typeface="Arial" panose="020B0604020202020204" pitchFamily="34" charset="0"/>
              <a:buChar char="•"/>
            </a:pPr>
            <a:r>
              <a:rPr lang="en-US" sz="2200" dirty="0">
                <a:ea typeface="Verdana" panose="020B0604030504040204" pitchFamily="34" charset="0"/>
              </a:rPr>
              <a:t>Connection: It connects to the </a:t>
            </a:r>
            <a:r>
              <a:rPr lang="en-US" sz="2200" dirty="0" err="1">
                <a:ea typeface="Verdana" panose="020B0604030504040204" pitchFamily="34" charset="0"/>
              </a:rPr>
              <a:t>WinRM</a:t>
            </a:r>
            <a:r>
              <a:rPr lang="en-US" sz="2200" dirty="0">
                <a:ea typeface="Verdana" panose="020B0604030504040204" pitchFamily="34" charset="0"/>
              </a:rPr>
              <a:t> service on the target, which listens on TCP ports 5985 (HTTP) or 5986 (HTTPS).</a:t>
            </a:r>
          </a:p>
          <a:p>
            <a:pPr marL="342900" indent="-342900" fontAlgn="base">
              <a:spcBef>
                <a:spcPct val="20000"/>
              </a:spcBef>
              <a:spcAft>
                <a:spcPct val="0"/>
              </a:spcAft>
              <a:buFont typeface="Arial" panose="020B0604020202020204" pitchFamily="34" charset="0"/>
              <a:buChar char="•"/>
            </a:pPr>
            <a:r>
              <a:rPr lang="en-US" sz="2200" dirty="0">
                <a:ea typeface="Verdana" panose="020B0604030504040204" pitchFamily="34" charset="0"/>
              </a:rPr>
              <a:t>Session Creation: The </a:t>
            </a:r>
            <a:r>
              <a:rPr lang="en-US" sz="2200" dirty="0" err="1">
                <a:ea typeface="Verdana" panose="020B0604030504040204" pitchFamily="34" charset="0"/>
              </a:rPr>
              <a:t>WinRM</a:t>
            </a:r>
            <a:r>
              <a:rPr lang="en-US" sz="2200" dirty="0">
                <a:ea typeface="Verdana" panose="020B0604030504040204" pitchFamily="34" charset="0"/>
              </a:rPr>
              <a:t> service on the target creates a new PowerShell session for you.</a:t>
            </a:r>
          </a:p>
          <a:p>
            <a:pPr marL="342900" indent="-342900" fontAlgn="base">
              <a:spcBef>
                <a:spcPct val="20000"/>
              </a:spcBef>
              <a:spcAft>
                <a:spcPct val="0"/>
              </a:spcAft>
              <a:buFont typeface="Arial" panose="020B0604020202020204" pitchFamily="34" charset="0"/>
              <a:buChar char="•"/>
            </a:pPr>
            <a:r>
              <a:rPr lang="en-US" sz="2200" dirty="0">
                <a:ea typeface="Verdana" panose="020B0604030504040204" pitchFamily="34" charset="0"/>
              </a:rPr>
              <a:t>Process Spawning: To host this new session, the </a:t>
            </a:r>
            <a:r>
              <a:rPr lang="en-US" sz="2200" dirty="0" err="1">
                <a:ea typeface="Verdana" panose="020B0604030504040204" pitchFamily="34" charset="0"/>
              </a:rPr>
              <a:t>WinRM</a:t>
            </a:r>
            <a:r>
              <a:rPr lang="en-US" sz="2200" dirty="0">
                <a:ea typeface="Verdana" panose="020B0604030504040204" pitchFamily="34" charset="0"/>
              </a:rPr>
              <a:t> service spawns a new process on the target machine. This is typically a wsmprovhost.exe (Windows Services Management Provider Host) process.</a:t>
            </a:r>
          </a:p>
          <a:p>
            <a:pPr marL="342900" indent="-342900" fontAlgn="base">
              <a:spcBef>
                <a:spcPct val="20000"/>
              </a:spcBef>
              <a:spcAft>
                <a:spcPct val="0"/>
              </a:spcAft>
              <a:buFont typeface="Arial" panose="020B0604020202020204" pitchFamily="34" charset="0"/>
              <a:buChar char="•"/>
            </a:pPr>
            <a:r>
              <a:rPr lang="en-US" sz="2200" dirty="0">
                <a:ea typeface="Verdana" panose="020B0604030504040204" pitchFamily="34" charset="0"/>
              </a:rPr>
              <a:t>Execution: The </a:t>
            </a:r>
            <a:r>
              <a:rPr lang="en-US" sz="2200" dirty="0" err="1">
                <a:ea typeface="Verdana" panose="020B0604030504040204" pitchFamily="34" charset="0"/>
              </a:rPr>
              <a:t>ScriptBlock</a:t>
            </a:r>
            <a:r>
              <a:rPr lang="en-US" sz="2200" dirty="0">
                <a:ea typeface="Verdana" panose="020B0604030504040204" pitchFamily="34" charset="0"/>
              </a:rPr>
              <a:t> you provided (your stager) is then executed within the context of this wsmprovhost.exe process.</a:t>
            </a:r>
          </a:p>
          <a:p>
            <a:pPr algn="ctr" fontAlgn="base">
              <a:spcBef>
                <a:spcPct val="20000"/>
              </a:spcBef>
              <a:spcAft>
                <a:spcPct val="0"/>
              </a:spcAft>
            </a:pPr>
            <a:r>
              <a:rPr lang="en-US" sz="2400" b="1" dirty="0">
                <a:ea typeface="Verdana" panose="020B0604030504040204" pitchFamily="34" charset="0"/>
              </a:rPr>
              <a:t>This sequence creates a rich set of logs that we can hunt for.</a:t>
            </a:r>
          </a:p>
        </p:txBody>
      </p:sp>
    </p:spTree>
    <p:extLst>
      <p:ext uri="{BB962C8B-B14F-4D97-AF65-F5344CB8AC3E}">
        <p14:creationId xmlns:p14="http://schemas.microsoft.com/office/powerpoint/2010/main" val="1629472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B2EC6-2B12-BE92-CBCA-FC89B47772DD}"/>
              </a:ext>
            </a:extLst>
          </p:cNvPr>
          <p:cNvSpPr>
            <a:spLocks noGrp="1"/>
          </p:cNvSpPr>
          <p:nvPr>
            <p:ph type="title"/>
          </p:nvPr>
        </p:nvSpPr>
        <p:spPr/>
        <p:txBody>
          <a:bodyPr/>
          <a:lstStyle/>
          <a:p>
            <a:r>
              <a:rPr lang="en-US" dirty="0" err="1"/>
              <a:t>PsExec</a:t>
            </a:r>
            <a:endParaRPr lang="en-US" dirty="0"/>
          </a:p>
        </p:txBody>
      </p:sp>
      <p:sp>
        <p:nvSpPr>
          <p:cNvPr id="3" name="Content Placeholder 2">
            <a:extLst>
              <a:ext uri="{FF2B5EF4-FFF2-40B4-BE49-F238E27FC236}">
                <a16:creationId xmlns:a16="http://schemas.microsoft.com/office/drawing/2014/main" id="{10A9389E-429C-F7CF-4050-A2A9970CAC49}"/>
              </a:ext>
            </a:extLst>
          </p:cNvPr>
          <p:cNvSpPr>
            <a:spLocks noGrp="1"/>
          </p:cNvSpPr>
          <p:nvPr>
            <p:ph sz="quarter" idx="12"/>
          </p:nvPr>
        </p:nvSpPr>
        <p:spPr/>
        <p:txBody>
          <a:bodyPr/>
          <a:lstStyle/>
          <a:p>
            <a:r>
              <a:rPr lang="en-US" noProof="0" dirty="0" err="1"/>
              <a:t>PsExec</a:t>
            </a:r>
            <a:r>
              <a:rPr lang="en-US" noProof="0" dirty="0"/>
              <a:t> is Microsoft-backed and carries Microsoft's digital signature. </a:t>
            </a:r>
          </a:p>
          <a:p>
            <a:r>
              <a:rPr lang="en-US" noProof="0" dirty="0" err="1"/>
              <a:t>PsExec</a:t>
            </a:r>
            <a:r>
              <a:rPr lang="en-US" noProof="0" dirty="0"/>
              <a:t> works as follows:</a:t>
            </a:r>
          </a:p>
          <a:p>
            <a:pPr lvl="1"/>
            <a:r>
              <a:rPr lang="en-US" noProof="0" dirty="0"/>
              <a:t>Establishes an SMB connection (EID 3 - </a:t>
            </a:r>
            <a:r>
              <a:rPr lang="en-US" noProof="0" dirty="0" err="1"/>
              <a:t>sysmon</a:t>
            </a:r>
            <a:r>
              <a:rPr lang="en-US" noProof="0" dirty="0"/>
              <a:t>)</a:t>
            </a:r>
          </a:p>
          <a:p>
            <a:pPr lvl="1"/>
            <a:r>
              <a:rPr lang="en-US" noProof="0" dirty="0"/>
              <a:t>Copies the service executable to the target (EID 11 - </a:t>
            </a:r>
            <a:r>
              <a:rPr lang="en-US" noProof="0" dirty="0" err="1"/>
              <a:t>sysmon</a:t>
            </a:r>
            <a:r>
              <a:rPr lang="en-US" noProof="0" dirty="0"/>
              <a:t>)</a:t>
            </a:r>
          </a:p>
          <a:p>
            <a:pPr lvl="1"/>
            <a:r>
              <a:rPr lang="en-US" noProof="0" dirty="0"/>
              <a:t>Starts the service (PSEXESVC) (EID 6005)</a:t>
            </a:r>
          </a:p>
          <a:p>
            <a:pPr lvl="1"/>
            <a:r>
              <a:rPr lang="en-US" noProof="0" dirty="0"/>
              <a:t>Creates a named pipe (</a:t>
            </a:r>
            <a:r>
              <a:rPr lang="en-US" noProof="0" dirty="0">
                <a:hlinkClick r:id="rId3" action="ppaction://hlinkfile"/>
              </a:rPr>
              <a:t>\\.\pipe\</a:t>
            </a:r>
            <a:r>
              <a:rPr lang="en-US" noProof="0" dirty="0" err="1">
                <a:hlinkClick r:id="rId3" action="ppaction://hlinkfile"/>
              </a:rPr>
              <a:t>psexesvc</a:t>
            </a:r>
            <a:r>
              <a:rPr lang="en-US" noProof="0" dirty="0"/>
              <a:t>) (EID 17 - </a:t>
            </a:r>
            <a:r>
              <a:rPr lang="en-US" noProof="0" dirty="0" err="1"/>
              <a:t>sysmon</a:t>
            </a:r>
            <a:r>
              <a:rPr lang="en-US" noProof="0" dirty="0"/>
              <a:t>)</a:t>
            </a:r>
          </a:p>
        </p:txBody>
      </p:sp>
      <p:pic>
        <p:nvPicPr>
          <p:cNvPr id="4" name="Picture 3">
            <a:extLst>
              <a:ext uri="{FF2B5EF4-FFF2-40B4-BE49-F238E27FC236}">
                <a16:creationId xmlns:a16="http://schemas.microsoft.com/office/drawing/2014/main" id="{0F6D1C86-001E-6CFD-C54B-4C9CB3496BD1}"/>
              </a:ext>
            </a:extLst>
          </p:cNvPr>
          <p:cNvPicPr>
            <a:picLocks noChangeAspect="1"/>
          </p:cNvPicPr>
          <p:nvPr/>
        </p:nvPicPr>
        <p:blipFill>
          <a:blip r:embed="rId4"/>
          <a:stretch>
            <a:fillRect/>
          </a:stretch>
        </p:blipFill>
        <p:spPr>
          <a:xfrm>
            <a:off x="9074054" y="3969543"/>
            <a:ext cx="2386969" cy="2386969"/>
          </a:xfrm>
          <a:prstGeom prst="rect">
            <a:avLst/>
          </a:prstGeom>
        </p:spPr>
      </p:pic>
    </p:spTree>
    <p:extLst>
      <p:ext uri="{BB962C8B-B14F-4D97-AF65-F5344CB8AC3E}">
        <p14:creationId xmlns:p14="http://schemas.microsoft.com/office/powerpoint/2010/main" val="2917355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7295-434D-07EF-7E23-A44D08BA8563}"/>
              </a:ext>
            </a:extLst>
          </p:cNvPr>
          <p:cNvSpPr>
            <a:spLocks noGrp="1"/>
          </p:cNvSpPr>
          <p:nvPr>
            <p:ph type="title"/>
          </p:nvPr>
        </p:nvSpPr>
        <p:spPr/>
        <p:txBody>
          <a:bodyPr/>
          <a:lstStyle/>
          <a:p>
            <a:r>
              <a:rPr lang="en-US" dirty="0"/>
              <a:t>SYSTEM Level Privileges for the Win</a:t>
            </a:r>
          </a:p>
        </p:txBody>
      </p:sp>
      <p:sp>
        <p:nvSpPr>
          <p:cNvPr id="3" name="Content Placeholder 2">
            <a:extLst>
              <a:ext uri="{FF2B5EF4-FFF2-40B4-BE49-F238E27FC236}">
                <a16:creationId xmlns:a16="http://schemas.microsoft.com/office/drawing/2014/main" id="{7C89A0B3-E4C9-0EC2-6470-A3EAC82C85A7}"/>
              </a:ext>
            </a:extLst>
          </p:cNvPr>
          <p:cNvSpPr>
            <a:spLocks noGrp="1"/>
          </p:cNvSpPr>
          <p:nvPr>
            <p:ph sz="quarter" idx="12"/>
          </p:nvPr>
        </p:nvSpPr>
        <p:spPr/>
        <p:txBody>
          <a:bodyPr/>
          <a:lstStyle/>
          <a:p>
            <a:pPr>
              <a:spcBef>
                <a:spcPts val="0"/>
              </a:spcBef>
            </a:pPr>
            <a:r>
              <a:rPr lang="en-US" noProof="0" dirty="0"/>
              <a:t>Because </a:t>
            </a:r>
            <a:r>
              <a:rPr lang="en-US" noProof="0" dirty="0" err="1"/>
              <a:t>PsExec</a:t>
            </a:r>
            <a:r>
              <a:rPr lang="en-US" noProof="0" dirty="0"/>
              <a:t> creates a new service, it is possible to elevate privileges all the way to SYSTEM. </a:t>
            </a:r>
          </a:p>
          <a:p>
            <a:pPr>
              <a:spcBef>
                <a:spcPts val="0"/>
              </a:spcBef>
            </a:pPr>
            <a:r>
              <a:rPr lang="en-US" noProof="0" dirty="0"/>
              <a:t>The downside is, </a:t>
            </a:r>
            <a:r>
              <a:rPr lang="en-US" noProof="0" dirty="0" err="1"/>
              <a:t>PsExec</a:t>
            </a:r>
            <a:r>
              <a:rPr lang="en-US" noProof="0" dirty="0"/>
              <a:t> is very noisy due to the way it functions.</a:t>
            </a:r>
          </a:p>
          <a:p>
            <a:pPr>
              <a:spcBef>
                <a:spcPts val="0"/>
              </a:spcBef>
            </a:pPr>
            <a:r>
              <a:rPr lang="en-US" noProof="0" dirty="0"/>
              <a:t>Every single step of the </a:t>
            </a:r>
            <a:r>
              <a:rPr lang="en-US" noProof="0" dirty="0" err="1"/>
              <a:t>PsExec</a:t>
            </a:r>
            <a:r>
              <a:rPr lang="en-US" noProof="0" dirty="0"/>
              <a:t> execution flow generates new logs.</a:t>
            </a:r>
          </a:p>
        </p:txBody>
      </p:sp>
      <p:pic>
        <p:nvPicPr>
          <p:cNvPr id="4" name="Picture 3">
            <a:extLst>
              <a:ext uri="{FF2B5EF4-FFF2-40B4-BE49-F238E27FC236}">
                <a16:creationId xmlns:a16="http://schemas.microsoft.com/office/drawing/2014/main" id="{52337053-54BF-2B07-B8F8-C14922575A5A}"/>
              </a:ext>
            </a:extLst>
          </p:cNvPr>
          <p:cNvPicPr>
            <a:picLocks noChangeAspect="1"/>
          </p:cNvPicPr>
          <p:nvPr/>
        </p:nvPicPr>
        <p:blipFill>
          <a:blip r:embed="rId3"/>
          <a:stretch>
            <a:fillRect/>
          </a:stretch>
        </p:blipFill>
        <p:spPr>
          <a:xfrm>
            <a:off x="8860478" y="3686179"/>
            <a:ext cx="2326635" cy="2326635"/>
          </a:xfrm>
          <a:prstGeom prst="rect">
            <a:avLst/>
          </a:prstGeom>
        </p:spPr>
      </p:pic>
    </p:spTree>
    <p:extLst>
      <p:ext uri="{BB962C8B-B14F-4D97-AF65-F5344CB8AC3E}">
        <p14:creationId xmlns:p14="http://schemas.microsoft.com/office/powerpoint/2010/main" val="1251409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C32C-310C-1C91-ADA4-09B608C4F564}"/>
              </a:ext>
            </a:extLst>
          </p:cNvPr>
          <p:cNvSpPr>
            <a:spLocks noGrp="1"/>
          </p:cNvSpPr>
          <p:nvPr>
            <p:ph type="title"/>
          </p:nvPr>
        </p:nvSpPr>
        <p:spPr/>
        <p:txBody>
          <a:bodyPr/>
          <a:lstStyle/>
          <a:p>
            <a:r>
              <a:rPr lang="en-US" dirty="0"/>
              <a:t>Abusing Services for Lateral Movement</a:t>
            </a:r>
          </a:p>
        </p:txBody>
      </p:sp>
      <p:sp>
        <p:nvSpPr>
          <p:cNvPr id="3" name="Content Placeholder 2">
            <a:extLst>
              <a:ext uri="{FF2B5EF4-FFF2-40B4-BE49-F238E27FC236}">
                <a16:creationId xmlns:a16="http://schemas.microsoft.com/office/drawing/2014/main" id="{C4E49BC3-2869-3DE7-57B3-7FEECDB5F7B8}"/>
              </a:ext>
            </a:extLst>
          </p:cNvPr>
          <p:cNvSpPr>
            <a:spLocks noGrp="1"/>
          </p:cNvSpPr>
          <p:nvPr>
            <p:ph sz="quarter" idx="12"/>
          </p:nvPr>
        </p:nvSpPr>
        <p:spPr/>
        <p:txBody>
          <a:bodyPr/>
          <a:lstStyle/>
          <a:p>
            <a:pPr>
              <a:spcBef>
                <a:spcPts val="0"/>
              </a:spcBef>
            </a:pPr>
            <a:r>
              <a:rPr lang="en-US" dirty="0"/>
              <a:t>R</a:t>
            </a:r>
            <a:r>
              <a:rPr lang="en-US" noProof="0" dirty="0" err="1"/>
              <a:t>equires</a:t>
            </a:r>
            <a:r>
              <a:rPr lang="en-US" noProof="0" dirty="0"/>
              <a:t> local admin privileges on the remote host</a:t>
            </a:r>
          </a:p>
          <a:p>
            <a:pPr>
              <a:spcBef>
                <a:spcPts val="0"/>
              </a:spcBef>
            </a:pPr>
            <a:r>
              <a:rPr lang="en-US" dirty="0"/>
              <a:t>N</a:t>
            </a:r>
            <a:r>
              <a:rPr lang="en-US" noProof="0" dirty="0" err="1"/>
              <a:t>ot</a:t>
            </a:r>
            <a:r>
              <a:rPr lang="en-US" noProof="0" dirty="0"/>
              <a:t> </a:t>
            </a:r>
            <a:r>
              <a:rPr lang="en-US" noProof="0" dirty="0" err="1"/>
              <a:t>OpSec</a:t>
            </a:r>
            <a:r>
              <a:rPr lang="en-US" noProof="0" dirty="0"/>
              <a:t> safe</a:t>
            </a:r>
          </a:p>
          <a:p>
            <a:pPr>
              <a:spcBef>
                <a:spcPts val="0"/>
              </a:spcBef>
            </a:pPr>
            <a:r>
              <a:rPr lang="en-US" noProof="0" dirty="0"/>
              <a:t>It is, however, a nice way to get a SYSTEM level implant running</a:t>
            </a:r>
          </a:p>
        </p:txBody>
      </p:sp>
      <p:sp>
        <p:nvSpPr>
          <p:cNvPr id="4" name="Rectangle 3">
            <a:extLst>
              <a:ext uri="{FF2B5EF4-FFF2-40B4-BE49-F238E27FC236}">
                <a16:creationId xmlns:a16="http://schemas.microsoft.com/office/drawing/2014/main" id="{285CCB4C-4BA3-4885-BC17-37FBCB4D378A}"/>
              </a:ext>
            </a:extLst>
          </p:cNvPr>
          <p:cNvSpPr/>
          <p:nvPr/>
        </p:nvSpPr>
        <p:spPr>
          <a:xfrm>
            <a:off x="428624" y="2715657"/>
            <a:ext cx="11334750" cy="833993"/>
          </a:xfrm>
          <a:prstGeom prst="rect">
            <a:avLst/>
          </a:prstGeom>
          <a:solidFill>
            <a:srgbClr val="E3E1E1"/>
          </a:solidFill>
          <a:ln w="12700" cap="flat" cmpd="sng" algn="ctr">
            <a:noFill/>
            <a:prstDash val="solid"/>
            <a:miter lim="800000"/>
          </a:ln>
          <a:effectLst/>
        </p:spPr>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C:\&gt; </a:t>
            </a:r>
            <a:r>
              <a:rPr kumimoji="0" lang="en-US" sz="2000"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Sc \\remotecomputer create legitservice binpath= C:\TotallyLegitSvc.exe start= auto</a:t>
            </a:r>
          </a:p>
        </p:txBody>
      </p:sp>
      <p:pic>
        <p:nvPicPr>
          <p:cNvPr id="5" name="Picture 4">
            <a:extLst>
              <a:ext uri="{FF2B5EF4-FFF2-40B4-BE49-F238E27FC236}">
                <a16:creationId xmlns:a16="http://schemas.microsoft.com/office/drawing/2014/main" id="{FD3F62C9-242B-ECA9-E575-B13728E82A7F}"/>
              </a:ext>
            </a:extLst>
          </p:cNvPr>
          <p:cNvPicPr>
            <a:picLocks noChangeAspect="1"/>
          </p:cNvPicPr>
          <p:nvPr/>
        </p:nvPicPr>
        <p:blipFill>
          <a:blip r:embed="rId3"/>
          <a:stretch>
            <a:fillRect/>
          </a:stretch>
        </p:blipFill>
        <p:spPr>
          <a:xfrm>
            <a:off x="8901113" y="3969543"/>
            <a:ext cx="2101449" cy="2114107"/>
          </a:xfrm>
          <a:prstGeom prst="rect">
            <a:avLst/>
          </a:prstGeom>
        </p:spPr>
      </p:pic>
    </p:spTree>
    <p:extLst>
      <p:ext uri="{BB962C8B-B14F-4D97-AF65-F5344CB8AC3E}">
        <p14:creationId xmlns:p14="http://schemas.microsoft.com/office/powerpoint/2010/main" val="3331957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DE20F-1E95-0BB1-FF89-82BF1BC875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27AEB5-DBF1-F785-0B8B-F789735AA3E3}"/>
              </a:ext>
            </a:extLst>
          </p:cNvPr>
          <p:cNvSpPr>
            <a:spLocks noGrp="1"/>
          </p:cNvSpPr>
          <p:nvPr>
            <p:ph type="title"/>
          </p:nvPr>
        </p:nvSpPr>
        <p:spPr>
          <a:xfrm>
            <a:off x="428624" y="428624"/>
            <a:ext cx="11334750" cy="623211"/>
          </a:xfrm>
        </p:spPr>
        <p:txBody>
          <a:bodyPr wrap="square" anchor="t">
            <a:normAutofit/>
          </a:bodyPr>
          <a:lstStyle/>
          <a:p>
            <a:r>
              <a:rPr lang="en-US" dirty="0"/>
              <a:t>Abusing Services for Lateral Movement</a:t>
            </a:r>
          </a:p>
        </p:txBody>
      </p:sp>
      <p:sp>
        <p:nvSpPr>
          <p:cNvPr id="3" name="Content Placeholder 2">
            <a:extLst>
              <a:ext uri="{FF2B5EF4-FFF2-40B4-BE49-F238E27FC236}">
                <a16:creationId xmlns:a16="http://schemas.microsoft.com/office/drawing/2014/main" id="{C3920086-6D62-543A-14D7-4ACD7C326292}"/>
              </a:ext>
            </a:extLst>
          </p:cNvPr>
          <p:cNvSpPr>
            <a:spLocks noGrp="1"/>
          </p:cNvSpPr>
          <p:nvPr>
            <p:ph sz="quarter" idx="20"/>
          </p:nvPr>
        </p:nvSpPr>
        <p:spPr>
          <a:xfrm>
            <a:off x="428625" y="1233489"/>
            <a:ext cx="11334750" cy="2443162"/>
          </a:xfrm>
        </p:spPr>
        <p:txBody>
          <a:bodyPr>
            <a:normAutofit/>
          </a:bodyPr>
          <a:lstStyle/>
          <a:p>
            <a:pPr>
              <a:spcBef>
                <a:spcPts val="0"/>
              </a:spcBef>
              <a:spcAft>
                <a:spcPts val="600"/>
              </a:spcAft>
            </a:pPr>
            <a:r>
              <a:rPr lang="en-US"/>
              <a:t>“PSExec” like functionality is bundled by a lot of tools:</a:t>
            </a:r>
          </a:p>
          <a:p>
            <a:pPr lvl="1">
              <a:spcBef>
                <a:spcPts val="0"/>
              </a:spcBef>
              <a:spcAft>
                <a:spcPts val="600"/>
              </a:spcAft>
            </a:pPr>
            <a:r>
              <a:rPr lang="en-US" sz="2400"/>
              <a:t>All of them work very similarly as what we just described.</a:t>
            </a:r>
          </a:p>
          <a:p>
            <a:pPr lvl="1">
              <a:spcBef>
                <a:spcPts val="0"/>
              </a:spcBef>
              <a:spcAft>
                <a:spcPts val="600"/>
              </a:spcAft>
            </a:pPr>
            <a:endParaRPr lang="en-US" sz="2400"/>
          </a:p>
          <a:p>
            <a:pPr>
              <a:spcBef>
                <a:spcPts val="0"/>
              </a:spcBef>
              <a:spcAft>
                <a:spcPts val="600"/>
              </a:spcAft>
            </a:pPr>
            <a:r>
              <a:rPr lang="en-US"/>
              <a:t>Detection wise, trivial through native windows event log 7045 (Service Creation)</a:t>
            </a:r>
          </a:p>
          <a:p>
            <a:pPr marL="0" indent="0">
              <a:spcBef>
                <a:spcPts val="0"/>
              </a:spcBef>
              <a:spcAft>
                <a:spcPts val="600"/>
              </a:spcAft>
              <a:buNone/>
            </a:pPr>
            <a:endParaRPr lang="en-US"/>
          </a:p>
        </p:txBody>
      </p:sp>
      <p:pic>
        <p:nvPicPr>
          <p:cNvPr id="1026" name="Picture 2">
            <a:extLst>
              <a:ext uri="{FF2B5EF4-FFF2-40B4-BE49-F238E27FC236}">
                <a16:creationId xmlns:a16="http://schemas.microsoft.com/office/drawing/2014/main" id="{DF5CA1F2-0BA2-E5AA-1D80-544676348B5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77785" y="3858305"/>
            <a:ext cx="8436430" cy="2847294"/>
          </a:xfrm>
          <a:prstGeom prst="rect">
            <a:avLst/>
          </a:prstGeom>
          <a:solidFill>
            <a:srgbClr val="FFFFFF"/>
          </a:solidFill>
        </p:spPr>
      </p:pic>
    </p:spTree>
    <p:extLst>
      <p:ext uri="{BB962C8B-B14F-4D97-AF65-F5344CB8AC3E}">
        <p14:creationId xmlns:p14="http://schemas.microsoft.com/office/powerpoint/2010/main" val="1118838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BACF9-6C34-1029-84A6-485962CB64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120EA8-82C0-D679-DA28-A9785D73F47F}"/>
              </a:ext>
            </a:extLst>
          </p:cNvPr>
          <p:cNvSpPr>
            <a:spLocks noGrp="1"/>
          </p:cNvSpPr>
          <p:nvPr>
            <p:ph type="title"/>
          </p:nvPr>
        </p:nvSpPr>
        <p:spPr>
          <a:xfrm>
            <a:off x="666426" y="2601441"/>
            <a:ext cx="11525574" cy="1674062"/>
          </a:xfrm>
        </p:spPr>
        <p:txBody>
          <a:bodyPr/>
          <a:lstStyle/>
          <a:p>
            <a:r>
              <a:rPr lang="en-US" sz="4600" dirty="0"/>
              <a:t>Lab  3: PTH + Lateral Movement</a:t>
            </a:r>
          </a:p>
        </p:txBody>
      </p:sp>
      <p:sp>
        <p:nvSpPr>
          <p:cNvPr id="3" name="Text Placeholder 2">
            <a:extLst>
              <a:ext uri="{FF2B5EF4-FFF2-40B4-BE49-F238E27FC236}">
                <a16:creationId xmlns:a16="http://schemas.microsoft.com/office/drawing/2014/main" id="{189CD626-859D-6716-EF5E-C93A29FE6C59}"/>
              </a:ext>
            </a:extLst>
          </p:cNvPr>
          <p:cNvSpPr>
            <a:spLocks noGrp="1"/>
          </p:cNvSpPr>
          <p:nvPr>
            <p:ph type="body" sz="quarter" idx="10"/>
          </p:nvPr>
        </p:nvSpPr>
        <p:spPr/>
        <p:txBody>
          <a:bodyPr/>
          <a:lstStyle/>
          <a:p>
            <a:r>
              <a:rPr lang="en-US" dirty="0"/>
              <a:t>Sometimes the hash is all you need…</a:t>
            </a:r>
          </a:p>
        </p:txBody>
      </p:sp>
      <p:sp>
        <p:nvSpPr>
          <p:cNvPr id="4" name="Text Placeholder 3">
            <a:extLst>
              <a:ext uri="{FF2B5EF4-FFF2-40B4-BE49-F238E27FC236}">
                <a16:creationId xmlns:a16="http://schemas.microsoft.com/office/drawing/2014/main" id="{8C6DD130-680E-0F47-8D5B-BFEF2D567361}"/>
              </a:ext>
            </a:extLst>
          </p:cNvPr>
          <p:cNvSpPr>
            <a:spLocks noGrp="1"/>
          </p:cNvSpPr>
          <p:nvPr>
            <p:ph type="body" sz="quarter" idx="11"/>
          </p:nvPr>
        </p:nvSpPr>
        <p:spPr/>
        <p:txBody>
          <a:bodyPr/>
          <a:lstStyle/>
          <a:p>
            <a:r>
              <a:rPr lang="en-US" dirty="0"/>
              <a:t>Lab</a:t>
            </a:r>
          </a:p>
          <a:p>
            <a:endParaRPr lang="en-US" dirty="0"/>
          </a:p>
        </p:txBody>
      </p:sp>
    </p:spTree>
    <p:extLst>
      <p:ext uri="{BB962C8B-B14F-4D97-AF65-F5344CB8AC3E}">
        <p14:creationId xmlns:p14="http://schemas.microsoft.com/office/powerpoint/2010/main" val="3093118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9B92-F6A7-CA14-25E3-DC0B8B1333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7058A9-1B2E-AAB7-4D24-C0E351211257}"/>
              </a:ext>
            </a:extLst>
          </p:cNvPr>
          <p:cNvSpPr>
            <a:spLocks noGrp="1"/>
          </p:cNvSpPr>
          <p:nvPr>
            <p:ph type="body" sz="quarter" idx="11"/>
          </p:nvPr>
        </p:nvSpPr>
        <p:spPr/>
        <p:txBody>
          <a:bodyPr/>
          <a:lstStyle/>
          <a:p>
            <a:r>
              <a:rPr lang="en-US" noProof="0" dirty="0"/>
              <a:t>© 2025 SANS INSTITUTE | All Rights Reserved</a:t>
            </a:r>
            <a:endParaRPr lang="en-US" dirty="0"/>
          </a:p>
        </p:txBody>
      </p:sp>
      <p:sp>
        <p:nvSpPr>
          <p:cNvPr id="3" name="Text Placeholder 2">
            <a:extLst>
              <a:ext uri="{FF2B5EF4-FFF2-40B4-BE49-F238E27FC236}">
                <a16:creationId xmlns:a16="http://schemas.microsoft.com/office/drawing/2014/main" id="{9A861880-1C7E-3429-4015-67E3630BF398}"/>
              </a:ext>
            </a:extLst>
          </p:cNvPr>
          <p:cNvSpPr>
            <a:spLocks noGrp="1"/>
          </p:cNvSpPr>
          <p:nvPr>
            <p:ph type="body" sz="quarter" idx="14"/>
          </p:nvPr>
        </p:nvSpPr>
        <p:spPr/>
        <p:txBody>
          <a:bodyPr/>
          <a:lstStyle/>
          <a:p>
            <a:r>
              <a:rPr lang="en-US" dirty="0"/>
              <a:t>1</a:t>
            </a:r>
          </a:p>
        </p:txBody>
      </p:sp>
      <p:sp>
        <p:nvSpPr>
          <p:cNvPr id="4" name="Text Placeholder 3">
            <a:extLst>
              <a:ext uri="{FF2B5EF4-FFF2-40B4-BE49-F238E27FC236}">
                <a16:creationId xmlns:a16="http://schemas.microsoft.com/office/drawing/2014/main" id="{E5FB26C1-DBDD-FE3A-FB7D-5D8D7E61EA3B}"/>
              </a:ext>
            </a:extLst>
          </p:cNvPr>
          <p:cNvSpPr>
            <a:spLocks noGrp="1"/>
          </p:cNvSpPr>
          <p:nvPr>
            <p:ph type="title" idx="4294967295"/>
          </p:nvPr>
        </p:nvSpPr>
        <p:spPr>
          <a:xfrm>
            <a:off x="560388" y="1636713"/>
            <a:ext cx="11369675" cy="29559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54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Thank you!</a:t>
            </a:r>
          </a:p>
        </p:txBody>
      </p:sp>
      <p:sp>
        <p:nvSpPr>
          <p:cNvPr id="5" name="Text Placeholder 4">
            <a:extLst>
              <a:ext uri="{FF2B5EF4-FFF2-40B4-BE49-F238E27FC236}">
                <a16:creationId xmlns:a16="http://schemas.microsoft.com/office/drawing/2014/main" id="{DC4FB47C-CAFC-26D8-47A2-455D05D771B9}"/>
              </a:ext>
            </a:extLst>
          </p:cNvPr>
          <p:cNvSpPr>
            <a:spLocks noGrp="1"/>
          </p:cNvSpPr>
          <p:nvPr>
            <p:ph type="body" sz="quarter" idx="16"/>
          </p:nvPr>
        </p:nvSpPr>
        <p:spPr/>
        <p:txBody>
          <a:bodyPr/>
          <a:lstStyle/>
          <a:p>
            <a:r>
              <a:rPr lang="en-US" dirty="0"/>
              <a:t>Stay Tuned for part 2 …</a:t>
            </a:r>
          </a:p>
          <a:p>
            <a:endParaRPr lang="en-US" dirty="0"/>
          </a:p>
          <a:p>
            <a:r>
              <a:rPr lang="en-US" dirty="0"/>
              <a:t>Jean-Francois Maes (@Jean_Maes_1994)</a:t>
            </a:r>
          </a:p>
        </p:txBody>
      </p:sp>
      <p:sp>
        <p:nvSpPr>
          <p:cNvPr id="6" name="Text Placeholder 5">
            <a:extLst>
              <a:ext uri="{FF2B5EF4-FFF2-40B4-BE49-F238E27FC236}">
                <a16:creationId xmlns:a16="http://schemas.microsoft.com/office/drawing/2014/main" id="{479CCA0F-E27D-2A36-E490-785A1E7F85EF}"/>
              </a:ext>
            </a:extLst>
          </p:cNvPr>
          <p:cNvSpPr>
            <a:spLocks noGrp="1"/>
          </p:cNvSpPr>
          <p:nvPr>
            <p:ph type="body" sz="quarter" idx="17"/>
          </p:nvPr>
        </p:nvSpPr>
        <p:spPr/>
        <p:txBody>
          <a:bodyPr/>
          <a:lstStyle/>
          <a:p>
            <a:r>
              <a:rPr lang="en-US" dirty="0"/>
              <a:t>Workshop</a:t>
            </a:r>
          </a:p>
        </p:txBody>
      </p:sp>
    </p:spTree>
    <p:extLst>
      <p:ext uri="{BB962C8B-B14F-4D97-AF65-F5344CB8AC3E}">
        <p14:creationId xmlns:p14="http://schemas.microsoft.com/office/powerpoint/2010/main" val="3408252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F173D-55B1-937A-6901-5CE36FB7F1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7D085-5950-1422-6178-EAAE1913695C}"/>
              </a:ext>
            </a:extLst>
          </p:cNvPr>
          <p:cNvSpPr>
            <a:spLocks noGrp="1"/>
          </p:cNvSpPr>
          <p:nvPr>
            <p:ph type="title"/>
          </p:nvPr>
        </p:nvSpPr>
        <p:spPr>
          <a:xfrm>
            <a:off x="428624" y="428624"/>
            <a:ext cx="11334750" cy="623211"/>
          </a:xfrm>
        </p:spPr>
        <p:txBody>
          <a:bodyPr wrap="square" anchor="t">
            <a:normAutofit/>
          </a:bodyPr>
          <a:lstStyle/>
          <a:p>
            <a:r>
              <a:rPr lang="en-US" dirty="0"/>
              <a:t>To the firing range!</a:t>
            </a:r>
          </a:p>
        </p:txBody>
      </p:sp>
      <p:sp>
        <p:nvSpPr>
          <p:cNvPr id="3" name="Content Placeholder 2">
            <a:extLst>
              <a:ext uri="{FF2B5EF4-FFF2-40B4-BE49-F238E27FC236}">
                <a16:creationId xmlns:a16="http://schemas.microsoft.com/office/drawing/2014/main" id="{C2A6EAF4-D452-5745-D1D4-EEB7F371F793}"/>
              </a:ext>
            </a:extLst>
          </p:cNvPr>
          <p:cNvSpPr>
            <a:spLocks noGrp="1"/>
          </p:cNvSpPr>
          <p:nvPr>
            <p:ph sz="quarter" idx="18"/>
          </p:nvPr>
        </p:nvSpPr>
        <p:spPr>
          <a:xfrm>
            <a:off x="428625" y="1233488"/>
            <a:ext cx="5572125" cy="5472111"/>
          </a:xfrm>
        </p:spPr>
        <p:txBody>
          <a:bodyPr>
            <a:normAutofit/>
          </a:bodyPr>
          <a:lstStyle/>
          <a:p>
            <a:pPr marL="0" indent="0">
              <a:buNone/>
            </a:pPr>
            <a:r>
              <a:rPr lang="en-US" dirty="0"/>
              <a:t>To attend this workshop, you will need the following:</a:t>
            </a:r>
          </a:p>
          <a:p>
            <a:r>
              <a:rPr lang="en-US" dirty="0"/>
              <a:t>An Ubuntu VM</a:t>
            </a:r>
          </a:p>
          <a:p>
            <a:r>
              <a:rPr lang="en-US" dirty="0"/>
              <a:t>An AWS account (with a credit card linked to it)</a:t>
            </a:r>
          </a:p>
          <a:p>
            <a:r>
              <a:rPr lang="en-US" dirty="0"/>
              <a:t>Cost of the workshop = 2~5 bucks if you tear it down afterwards, (potentially) free if you still have free credits.</a:t>
            </a:r>
          </a:p>
          <a:p>
            <a:pPr marL="0" indent="0">
              <a:buNone/>
            </a:pPr>
            <a:endParaRPr lang="en-US" noProof="0"/>
          </a:p>
        </p:txBody>
      </p:sp>
      <p:pic>
        <p:nvPicPr>
          <p:cNvPr id="2052" name="Picture 4" descr="Fire in the Hole Returns in August! | Funky Buddha">
            <a:extLst>
              <a:ext uri="{FF2B5EF4-FFF2-40B4-BE49-F238E27FC236}">
                <a16:creationId xmlns:a16="http://schemas.microsoft.com/office/drawing/2014/main" id="{5C957DFB-5A93-3ED0-B7A7-963B0B86D3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1256" y="1233488"/>
            <a:ext cx="5472111" cy="5472111"/>
          </a:xfrm>
          <a:prstGeom prst="rect">
            <a:avLst/>
          </a:prstGeom>
          <a:solidFill>
            <a:srgbClr val="FFFFFF"/>
          </a:solidFill>
        </p:spPr>
      </p:pic>
    </p:spTree>
    <p:extLst>
      <p:ext uri="{BB962C8B-B14F-4D97-AF65-F5344CB8AC3E}">
        <p14:creationId xmlns:p14="http://schemas.microsoft.com/office/powerpoint/2010/main" val="4213696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637E4-94E3-656A-3673-588D147CB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CBF0E-A04B-242C-64DA-2FEC104E1AE5}"/>
              </a:ext>
            </a:extLst>
          </p:cNvPr>
          <p:cNvSpPr>
            <a:spLocks noGrp="1"/>
          </p:cNvSpPr>
          <p:nvPr>
            <p:ph type="title"/>
          </p:nvPr>
        </p:nvSpPr>
        <p:spPr>
          <a:xfrm>
            <a:off x="428624" y="428624"/>
            <a:ext cx="11334750" cy="623211"/>
          </a:xfrm>
        </p:spPr>
        <p:txBody>
          <a:bodyPr wrap="square" anchor="t">
            <a:normAutofit/>
          </a:bodyPr>
          <a:lstStyle/>
          <a:p>
            <a:r>
              <a:rPr lang="en-US" dirty="0"/>
              <a:t>The “range”</a:t>
            </a:r>
          </a:p>
        </p:txBody>
      </p:sp>
      <p:sp>
        <p:nvSpPr>
          <p:cNvPr id="3" name="Content Placeholder 2">
            <a:extLst>
              <a:ext uri="{FF2B5EF4-FFF2-40B4-BE49-F238E27FC236}">
                <a16:creationId xmlns:a16="http://schemas.microsoft.com/office/drawing/2014/main" id="{9D2D62F9-F775-9722-AC5D-EA82D71DC1B0}"/>
              </a:ext>
            </a:extLst>
          </p:cNvPr>
          <p:cNvSpPr>
            <a:spLocks noGrp="1"/>
          </p:cNvSpPr>
          <p:nvPr>
            <p:ph sz="quarter" idx="18"/>
          </p:nvPr>
        </p:nvSpPr>
        <p:spPr>
          <a:xfrm>
            <a:off x="428625" y="1233488"/>
            <a:ext cx="5572125" cy="5472111"/>
          </a:xfrm>
        </p:spPr>
        <p:txBody>
          <a:bodyPr>
            <a:normAutofit/>
          </a:bodyPr>
          <a:lstStyle/>
          <a:p>
            <a:pPr>
              <a:lnSpc>
                <a:spcPct val="90000"/>
              </a:lnSpc>
            </a:pPr>
            <a:r>
              <a:rPr lang="en-US" dirty="0"/>
              <a:t>Minimalistic by design</a:t>
            </a:r>
          </a:p>
          <a:p>
            <a:pPr>
              <a:lnSpc>
                <a:spcPct val="90000"/>
              </a:lnSpc>
            </a:pPr>
            <a:r>
              <a:rPr lang="en-US" b="1" dirty="0"/>
              <a:t>1 workstation connected to the sandbox domain</a:t>
            </a:r>
          </a:p>
          <a:p>
            <a:pPr>
              <a:lnSpc>
                <a:spcPct val="90000"/>
              </a:lnSpc>
            </a:pPr>
            <a:r>
              <a:rPr lang="en-US" b="1" dirty="0"/>
              <a:t>1 </a:t>
            </a:r>
            <a:r>
              <a:rPr lang="en-US" b="1" dirty="0" err="1"/>
              <a:t>sandbox.pwnzone</a:t>
            </a:r>
            <a:r>
              <a:rPr lang="en-US" b="1" dirty="0"/>
              <a:t> DC</a:t>
            </a:r>
          </a:p>
          <a:p>
            <a:pPr>
              <a:lnSpc>
                <a:spcPct val="90000"/>
              </a:lnSpc>
            </a:pPr>
            <a:r>
              <a:rPr lang="en-US" dirty="0"/>
              <a:t>1 treasure island DC (optional)</a:t>
            </a:r>
          </a:p>
          <a:p>
            <a:pPr>
              <a:lnSpc>
                <a:spcPct val="90000"/>
              </a:lnSpc>
            </a:pPr>
            <a:r>
              <a:rPr lang="en-US" dirty="0"/>
              <a:t>1 </a:t>
            </a:r>
            <a:r>
              <a:rPr lang="en-US" dirty="0" err="1"/>
              <a:t>pwnzone</a:t>
            </a:r>
            <a:r>
              <a:rPr lang="en-US" dirty="0"/>
              <a:t> DC (optional)</a:t>
            </a:r>
          </a:p>
          <a:p>
            <a:pPr>
              <a:lnSpc>
                <a:spcPct val="90000"/>
              </a:lnSpc>
            </a:pPr>
            <a:r>
              <a:rPr lang="en-US" b="1" dirty="0"/>
              <a:t>1 bastion host to VPN</a:t>
            </a:r>
          </a:p>
          <a:p>
            <a:pPr>
              <a:lnSpc>
                <a:spcPct val="90000"/>
              </a:lnSpc>
            </a:pPr>
            <a:r>
              <a:rPr lang="en-US" b="1" dirty="0"/>
              <a:t>1 SOC stack (Elastic)</a:t>
            </a:r>
          </a:p>
          <a:p>
            <a:pPr marL="0" indent="0">
              <a:lnSpc>
                <a:spcPct val="90000"/>
              </a:lnSpc>
              <a:buNone/>
            </a:pPr>
            <a:endParaRPr lang="en-US" noProof="0" dirty="0"/>
          </a:p>
          <a:p>
            <a:pPr marL="0" indent="0">
              <a:lnSpc>
                <a:spcPct val="90000"/>
              </a:lnSpc>
              <a:buNone/>
            </a:pPr>
            <a:r>
              <a:rPr lang="en-US" dirty="0"/>
              <a:t>For this workshop, we are only using the bold hosts, the others are there if you want to experiment domain attacks! Part of a previous </a:t>
            </a:r>
            <a:br>
              <a:rPr lang="en-US" dirty="0"/>
            </a:br>
            <a:r>
              <a:rPr lang="en-US" dirty="0"/>
              <a:t>(and perhaps future? workshop)</a:t>
            </a:r>
            <a:endParaRPr lang="en-US" noProof="0" dirty="0"/>
          </a:p>
        </p:txBody>
      </p:sp>
      <p:pic>
        <p:nvPicPr>
          <p:cNvPr id="4" name="Picture 3">
            <a:extLst>
              <a:ext uri="{FF2B5EF4-FFF2-40B4-BE49-F238E27FC236}">
                <a16:creationId xmlns:a16="http://schemas.microsoft.com/office/drawing/2014/main" id="{7F4A365C-DE9D-E3AB-207C-35B044A7D741}"/>
              </a:ext>
            </a:extLst>
          </p:cNvPr>
          <p:cNvPicPr>
            <a:picLocks noChangeAspect="1"/>
          </p:cNvPicPr>
          <p:nvPr/>
        </p:nvPicPr>
        <p:blipFill>
          <a:blip r:embed="rId3"/>
          <a:stretch>
            <a:fillRect/>
          </a:stretch>
        </p:blipFill>
        <p:spPr>
          <a:xfrm>
            <a:off x="6191249" y="2109847"/>
            <a:ext cx="5572125" cy="3719393"/>
          </a:xfrm>
          <a:prstGeom prst="rect">
            <a:avLst/>
          </a:prstGeom>
          <a:noFill/>
        </p:spPr>
      </p:pic>
    </p:spTree>
    <p:extLst>
      <p:ext uri="{BB962C8B-B14F-4D97-AF65-F5344CB8AC3E}">
        <p14:creationId xmlns:p14="http://schemas.microsoft.com/office/powerpoint/2010/main" val="3402130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03417-E81C-4B78-9B8E-77AA0A1E4158}"/>
              </a:ext>
            </a:extLst>
          </p:cNvPr>
          <p:cNvSpPr>
            <a:spLocks noGrp="1"/>
          </p:cNvSpPr>
          <p:nvPr>
            <p:ph type="title"/>
          </p:nvPr>
        </p:nvSpPr>
        <p:spPr>
          <a:xfrm>
            <a:off x="666426" y="3238538"/>
            <a:ext cx="11525574" cy="1036965"/>
          </a:xfrm>
        </p:spPr>
        <p:txBody>
          <a:bodyPr/>
          <a:lstStyle/>
          <a:p>
            <a:r>
              <a:rPr lang="en-US" sz="4600" dirty="0"/>
              <a:t>Lab  1: Spinning up</a:t>
            </a:r>
          </a:p>
        </p:txBody>
      </p:sp>
      <p:sp>
        <p:nvSpPr>
          <p:cNvPr id="3" name="Text Placeholder 2">
            <a:extLst>
              <a:ext uri="{FF2B5EF4-FFF2-40B4-BE49-F238E27FC236}">
                <a16:creationId xmlns:a16="http://schemas.microsoft.com/office/drawing/2014/main" id="{66F3FF57-E3DF-1F4C-1CBB-A25A4CE1C9D1}"/>
              </a:ext>
            </a:extLst>
          </p:cNvPr>
          <p:cNvSpPr>
            <a:spLocks noGrp="1"/>
          </p:cNvSpPr>
          <p:nvPr>
            <p:ph type="body" sz="quarter" idx="10"/>
          </p:nvPr>
        </p:nvSpPr>
        <p:spPr/>
        <p:txBody>
          <a:bodyPr/>
          <a:lstStyle/>
          <a:p>
            <a:r>
              <a:rPr lang="en-US" dirty="0"/>
              <a:t>Every end must have a beginning…</a:t>
            </a:r>
          </a:p>
        </p:txBody>
      </p:sp>
      <p:sp>
        <p:nvSpPr>
          <p:cNvPr id="4" name="Text Placeholder 3">
            <a:extLst>
              <a:ext uri="{FF2B5EF4-FFF2-40B4-BE49-F238E27FC236}">
                <a16:creationId xmlns:a16="http://schemas.microsoft.com/office/drawing/2014/main" id="{EAE26669-80FF-B7B2-8EC6-D33949761C39}"/>
              </a:ext>
            </a:extLst>
          </p:cNvPr>
          <p:cNvSpPr>
            <a:spLocks noGrp="1"/>
          </p:cNvSpPr>
          <p:nvPr>
            <p:ph type="body" sz="quarter" idx="11"/>
          </p:nvPr>
        </p:nvSpPr>
        <p:spPr/>
        <p:txBody>
          <a:bodyPr/>
          <a:lstStyle/>
          <a:p>
            <a:r>
              <a:rPr lang="en-US" dirty="0"/>
              <a:t>Lab</a:t>
            </a:r>
          </a:p>
          <a:p>
            <a:endParaRPr lang="en-US" dirty="0"/>
          </a:p>
        </p:txBody>
      </p:sp>
    </p:spTree>
    <p:extLst>
      <p:ext uri="{BB962C8B-B14F-4D97-AF65-F5344CB8AC3E}">
        <p14:creationId xmlns:p14="http://schemas.microsoft.com/office/powerpoint/2010/main" val="85644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E67AF-56CD-70A8-48E2-F84ECEFDB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A5FD1-68B9-82B8-3F74-2E1B1F09B2BD}"/>
              </a:ext>
            </a:extLst>
          </p:cNvPr>
          <p:cNvSpPr>
            <a:spLocks noGrp="1"/>
          </p:cNvSpPr>
          <p:nvPr>
            <p:ph type="title"/>
          </p:nvPr>
        </p:nvSpPr>
        <p:spPr>
          <a:xfrm>
            <a:off x="428624" y="428624"/>
            <a:ext cx="11334750" cy="623211"/>
          </a:xfrm>
        </p:spPr>
        <p:txBody>
          <a:bodyPr wrap="square" anchor="t">
            <a:normAutofit/>
          </a:bodyPr>
          <a:lstStyle/>
          <a:p>
            <a:r>
              <a:rPr lang="en-US" dirty="0"/>
              <a:t>The “weapon”</a:t>
            </a:r>
          </a:p>
        </p:txBody>
      </p:sp>
      <p:sp>
        <p:nvSpPr>
          <p:cNvPr id="3" name="Content Placeholder 2">
            <a:extLst>
              <a:ext uri="{FF2B5EF4-FFF2-40B4-BE49-F238E27FC236}">
                <a16:creationId xmlns:a16="http://schemas.microsoft.com/office/drawing/2014/main" id="{966E3211-41D8-38FE-3E4B-BA254B26A409}"/>
              </a:ext>
            </a:extLst>
          </p:cNvPr>
          <p:cNvSpPr>
            <a:spLocks noGrp="1"/>
          </p:cNvSpPr>
          <p:nvPr>
            <p:ph sz="quarter" idx="18"/>
          </p:nvPr>
        </p:nvSpPr>
        <p:spPr>
          <a:xfrm>
            <a:off x="428625" y="1233488"/>
            <a:ext cx="5572125" cy="5472111"/>
          </a:xfrm>
        </p:spPr>
        <p:txBody>
          <a:bodyPr>
            <a:normAutofit/>
          </a:bodyPr>
          <a:lstStyle/>
          <a:p>
            <a:r>
              <a:rPr lang="en-US" noProof="0" dirty="0"/>
              <a:t>Empire 6 C2</a:t>
            </a:r>
            <a:endParaRPr lang="en-US" noProof="0"/>
          </a:p>
          <a:p>
            <a:r>
              <a:rPr lang="en-US" dirty="0"/>
              <a:t>Actively maintained by </a:t>
            </a:r>
            <a:r>
              <a:rPr lang="en-US" dirty="0" err="1"/>
              <a:t>BCSecurity</a:t>
            </a:r>
            <a:endParaRPr lang="en-US"/>
          </a:p>
          <a:p>
            <a:r>
              <a:rPr lang="en-US" noProof="0" dirty="0"/>
              <a:t>Open source (useful to understand the tooling under the hood</a:t>
            </a:r>
            <a:r>
              <a:rPr lang="en-US" dirty="0"/>
              <a:t>!)</a:t>
            </a:r>
            <a:endParaRPr lang="en-US"/>
          </a:p>
          <a:p>
            <a:r>
              <a:rPr lang="en-US" noProof="0" dirty="0"/>
              <a:t>PowerShell support (ideal for detections for entry level workshops like this one)</a:t>
            </a:r>
            <a:endParaRPr lang="en-US" noProof="0"/>
          </a:p>
          <a:p>
            <a:r>
              <a:rPr lang="en-US" dirty="0"/>
              <a:t>GUI</a:t>
            </a:r>
            <a:endParaRPr lang="en-US"/>
          </a:p>
          <a:p>
            <a:r>
              <a:rPr lang="en-US" noProof="0" dirty="0"/>
              <a:t>P</a:t>
            </a:r>
            <a:r>
              <a:rPr lang="en-US" dirty="0" err="1"/>
              <a:t>opular</a:t>
            </a:r>
            <a:endParaRPr lang="en-US" noProof="0"/>
          </a:p>
          <a:p>
            <a:endParaRPr lang="en-US" noProof="0"/>
          </a:p>
        </p:txBody>
      </p:sp>
      <p:pic>
        <p:nvPicPr>
          <p:cNvPr id="6" name="Picture 5" descr="A group of people in clothing&#10;&#10;AI-generated content may be incorrect.">
            <a:extLst>
              <a:ext uri="{FF2B5EF4-FFF2-40B4-BE49-F238E27FC236}">
                <a16:creationId xmlns:a16="http://schemas.microsoft.com/office/drawing/2014/main" id="{E210CC15-B6D8-511A-2E7D-0DEBB4218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256" y="1233488"/>
            <a:ext cx="5472111" cy="5472111"/>
          </a:xfrm>
          <a:prstGeom prst="rect">
            <a:avLst/>
          </a:prstGeom>
          <a:noFill/>
        </p:spPr>
      </p:pic>
    </p:spTree>
    <p:extLst>
      <p:ext uri="{BB962C8B-B14F-4D97-AF65-F5344CB8AC3E}">
        <p14:creationId xmlns:p14="http://schemas.microsoft.com/office/powerpoint/2010/main" val="2545151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13F1-4AD9-BD3C-1206-CA9B1E27A8B7}"/>
              </a:ext>
            </a:extLst>
          </p:cNvPr>
          <p:cNvSpPr>
            <a:spLocks noGrp="1"/>
          </p:cNvSpPr>
          <p:nvPr>
            <p:ph type="title"/>
          </p:nvPr>
        </p:nvSpPr>
        <p:spPr/>
        <p:txBody>
          <a:bodyPr/>
          <a:lstStyle/>
          <a:p>
            <a:r>
              <a:rPr lang="en-US" dirty="0"/>
              <a:t>Command and Control</a:t>
            </a:r>
          </a:p>
        </p:txBody>
      </p:sp>
      <p:grpSp>
        <p:nvGrpSpPr>
          <p:cNvPr id="16" name="Group 15">
            <a:extLst>
              <a:ext uri="{FF2B5EF4-FFF2-40B4-BE49-F238E27FC236}">
                <a16:creationId xmlns:a16="http://schemas.microsoft.com/office/drawing/2014/main" id="{113FD624-2BFD-C1AA-5F61-48E6822BB871}"/>
              </a:ext>
            </a:extLst>
          </p:cNvPr>
          <p:cNvGrpSpPr/>
          <p:nvPr/>
        </p:nvGrpSpPr>
        <p:grpSpPr>
          <a:xfrm>
            <a:off x="428624" y="2810238"/>
            <a:ext cx="11334750" cy="3390864"/>
            <a:chOff x="354330" y="2131814"/>
            <a:chExt cx="8417963" cy="2518288"/>
          </a:xfrm>
        </p:grpSpPr>
        <p:pic>
          <p:nvPicPr>
            <p:cNvPr id="10" name="Google Shape;103;p17">
              <a:extLst>
                <a:ext uri="{FF2B5EF4-FFF2-40B4-BE49-F238E27FC236}">
                  <a16:creationId xmlns:a16="http://schemas.microsoft.com/office/drawing/2014/main" id="{2BB372B6-AED6-CA2F-3A3D-98DD2F545BBF}"/>
                </a:ext>
              </a:extLst>
            </p:cNvPr>
            <p:cNvPicPr preferRelativeResize="0"/>
            <p:nvPr/>
          </p:nvPicPr>
          <p:blipFill>
            <a:blip r:embed="rId3">
              <a:alphaModFix/>
            </a:blip>
            <a:stretch>
              <a:fillRect/>
            </a:stretch>
          </p:blipFill>
          <p:spPr>
            <a:xfrm>
              <a:off x="4356243" y="2131814"/>
              <a:ext cx="4416050" cy="2515750"/>
            </a:xfrm>
            <a:prstGeom prst="rect">
              <a:avLst/>
            </a:prstGeom>
            <a:noFill/>
            <a:ln>
              <a:noFill/>
            </a:ln>
          </p:spPr>
        </p:pic>
        <p:pic>
          <p:nvPicPr>
            <p:cNvPr id="11" name="Picture 10">
              <a:extLst>
                <a:ext uri="{FF2B5EF4-FFF2-40B4-BE49-F238E27FC236}">
                  <a16:creationId xmlns:a16="http://schemas.microsoft.com/office/drawing/2014/main" id="{B6ED385C-471A-D3F4-C7C9-4DB24FD5B628}"/>
                </a:ext>
              </a:extLst>
            </p:cNvPr>
            <p:cNvPicPr>
              <a:picLocks noChangeAspect="1"/>
            </p:cNvPicPr>
            <p:nvPr/>
          </p:nvPicPr>
          <p:blipFill>
            <a:blip r:embed="rId4"/>
            <a:stretch>
              <a:fillRect/>
            </a:stretch>
          </p:blipFill>
          <p:spPr>
            <a:xfrm>
              <a:off x="354330" y="2132275"/>
              <a:ext cx="3332767" cy="2517827"/>
            </a:xfrm>
            <a:prstGeom prst="rect">
              <a:avLst/>
            </a:prstGeom>
          </p:spPr>
        </p:pic>
        <p:sp>
          <p:nvSpPr>
            <p:cNvPr id="12" name="Google Shape;106;p17">
              <a:extLst>
                <a:ext uri="{FF2B5EF4-FFF2-40B4-BE49-F238E27FC236}">
                  <a16:creationId xmlns:a16="http://schemas.microsoft.com/office/drawing/2014/main" id="{D9E22F83-1F3B-D882-48D8-0A118FC5789D}"/>
                </a:ext>
              </a:extLst>
            </p:cNvPr>
            <p:cNvSpPr/>
            <p:nvPr/>
          </p:nvSpPr>
          <p:spPr>
            <a:xfrm>
              <a:off x="1401096" y="2386013"/>
              <a:ext cx="5400325" cy="605589"/>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p17">
              <a:extLst>
                <a:ext uri="{FF2B5EF4-FFF2-40B4-BE49-F238E27FC236}">
                  <a16:creationId xmlns:a16="http://schemas.microsoft.com/office/drawing/2014/main" id="{807B3316-C812-F5C1-7583-43F2C81CB8A8}"/>
                </a:ext>
              </a:extLst>
            </p:cNvPr>
            <p:cNvSpPr txBox="1"/>
            <p:nvPr/>
          </p:nvSpPr>
          <p:spPr>
            <a:xfrm>
              <a:off x="1505706" y="2439295"/>
              <a:ext cx="1203325" cy="44436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B11116"/>
                  </a:solidFill>
                  <a:latin typeface="Arial" panose="020B0502020104020203" pitchFamily="34" charset="0"/>
                  <a:ea typeface="Roboto Mono"/>
                  <a:cs typeface="Roboto Mono"/>
                  <a:sym typeface="Roboto Mono"/>
                </a:rPr>
                <a:t>Target</a:t>
              </a:r>
              <a:endParaRPr b="1" dirty="0">
                <a:solidFill>
                  <a:srgbClr val="B11116"/>
                </a:solidFill>
                <a:latin typeface="Arial" panose="020B0502020104020203" pitchFamily="34" charset="0"/>
                <a:ea typeface="Roboto Mono"/>
                <a:cs typeface="Roboto Mono"/>
                <a:sym typeface="Roboto Mono"/>
              </a:endParaRPr>
            </a:p>
          </p:txBody>
        </p:sp>
        <p:sp>
          <p:nvSpPr>
            <p:cNvPr id="14" name="Google Shape;108;p17">
              <a:extLst>
                <a:ext uri="{FF2B5EF4-FFF2-40B4-BE49-F238E27FC236}">
                  <a16:creationId xmlns:a16="http://schemas.microsoft.com/office/drawing/2014/main" id="{B3D00A74-1A8D-6037-AA09-4497F4320D9A}"/>
                </a:ext>
              </a:extLst>
            </p:cNvPr>
            <p:cNvSpPr txBox="1"/>
            <p:nvPr/>
          </p:nvSpPr>
          <p:spPr>
            <a:xfrm>
              <a:off x="4782123" y="2483164"/>
              <a:ext cx="1751692" cy="35662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B11116"/>
                  </a:solidFill>
                  <a:latin typeface="Arial" panose="020B0502020104020203" pitchFamily="34" charset="0"/>
                  <a:ea typeface="Roboto Mono"/>
                  <a:cs typeface="Roboto Mono"/>
                  <a:sym typeface="Roboto Mono"/>
                </a:rPr>
                <a:t>C2 Server</a:t>
              </a:r>
              <a:endParaRPr b="1" dirty="0">
                <a:solidFill>
                  <a:srgbClr val="B11116"/>
                </a:solidFill>
                <a:latin typeface="Arial" panose="020B0502020104020203" pitchFamily="34" charset="0"/>
                <a:ea typeface="Roboto Mono"/>
                <a:cs typeface="Roboto Mono"/>
                <a:sym typeface="Roboto Mono"/>
              </a:endParaRPr>
            </a:p>
          </p:txBody>
        </p:sp>
        <p:sp>
          <p:nvSpPr>
            <p:cNvPr id="15" name="Google Shape;109;p17">
              <a:extLst>
                <a:ext uri="{FF2B5EF4-FFF2-40B4-BE49-F238E27FC236}">
                  <a16:creationId xmlns:a16="http://schemas.microsoft.com/office/drawing/2014/main" id="{05FE19C1-947E-E44A-9FA0-BFCD3346E201}"/>
                </a:ext>
              </a:extLst>
            </p:cNvPr>
            <p:cNvSpPr/>
            <p:nvPr/>
          </p:nvSpPr>
          <p:spPr>
            <a:xfrm>
              <a:off x="3419377" y="2595052"/>
              <a:ext cx="1253156" cy="187509"/>
            </a:xfrm>
            <a:prstGeom prst="rightArrow">
              <a:avLst>
                <a:gd name="adj1" fmla="val 50000"/>
                <a:gd name="adj2" fmla="val 50000"/>
              </a:avLst>
            </a:prstGeom>
            <a:solidFill>
              <a:srgbClr val="B1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11116"/>
                </a:solidFill>
              </a:endParaRPr>
            </a:p>
          </p:txBody>
        </p:sp>
      </p:grpSp>
      <p:sp>
        <p:nvSpPr>
          <p:cNvPr id="17" name="Content Placeholder 5">
            <a:extLst>
              <a:ext uri="{FF2B5EF4-FFF2-40B4-BE49-F238E27FC236}">
                <a16:creationId xmlns:a16="http://schemas.microsoft.com/office/drawing/2014/main" id="{2A288153-F484-9D0F-7CBF-05B8F41EC728}"/>
              </a:ext>
            </a:extLst>
          </p:cNvPr>
          <p:cNvSpPr txBox="1">
            <a:spLocks/>
          </p:cNvSpPr>
          <p:nvPr/>
        </p:nvSpPr>
        <p:spPr>
          <a:xfrm>
            <a:off x="428623" y="1286883"/>
            <a:ext cx="11334750" cy="1292662"/>
          </a:xfrm>
          <a:prstGeom prst="rect">
            <a:avLst/>
          </a:prstGeom>
          <a:solidFill>
            <a:sysClr val="window" lastClr="FFFFFF">
              <a:lumMod val="85000"/>
            </a:sysClr>
          </a:solidFill>
        </p:spPr>
        <p:txBody>
          <a:bodyPr vert="horz" wrap="square" lIns="182880" tIns="91440" rIns="182880" bIns="91440" rtlCol="0">
            <a:spAutoFit/>
          </a:bodyPr>
          <a:lstStyle>
            <a:lvl1pPr marL="0" marR="0" indent="0" algn="ctr" defTabSz="914400" rtl="0" eaLnBrk="1" fontAlgn="base" latinLnBrk="0" hangingPunct="1">
              <a:lnSpc>
                <a:spcPct val="100000"/>
              </a:lnSpc>
              <a:spcBef>
                <a:spcPct val="20000"/>
              </a:spcBef>
              <a:spcAft>
                <a:spcPct val="0"/>
              </a:spcAft>
              <a:buClrTx/>
              <a:buSzTx/>
              <a:buFontTx/>
              <a:buNone/>
              <a:tabLst/>
              <a:defRPr sz="2000" b="0" i="0" kern="1200">
                <a:solidFill>
                  <a:schemeClr val="tx1"/>
                </a:solidFill>
                <a:latin typeface="Arial" charset="0"/>
                <a:ea typeface="Arial" charset="0"/>
                <a:cs typeface="Arial" charset="0"/>
              </a:defRPr>
            </a:lvl1pPr>
            <a:lvl2pPr marL="342884" marR="0" indent="0" algn="ctr" defTabSz="914400" rtl="0" eaLnBrk="1" fontAlgn="base" latinLnBrk="0" hangingPunct="1">
              <a:lnSpc>
                <a:spcPct val="100000"/>
              </a:lnSpc>
              <a:spcBef>
                <a:spcPct val="20000"/>
              </a:spcBef>
              <a:spcAft>
                <a:spcPct val="0"/>
              </a:spcAft>
              <a:buClrTx/>
              <a:buSzTx/>
              <a:buFontTx/>
              <a:buNone/>
              <a:tabLst/>
              <a:defRPr sz="1500" kern="1200">
                <a:solidFill>
                  <a:schemeClr val="tx1"/>
                </a:solidFill>
                <a:latin typeface="+mn-lt"/>
                <a:ea typeface="+mn-ea"/>
                <a:cs typeface="+mn-cs"/>
              </a:defRPr>
            </a:lvl2pPr>
            <a:lvl3pPr marL="685766" marR="0" indent="0" algn="ctr" defTabSz="914400" rtl="0" eaLnBrk="1" fontAlgn="base" latinLnBrk="0" hangingPunct="1">
              <a:lnSpc>
                <a:spcPct val="100000"/>
              </a:lnSpc>
              <a:spcBef>
                <a:spcPct val="20000"/>
              </a:spcBef>
              <a:spcAft>
                <a:spcPct val="0"/>
              </a:spcAft>
              <a:buClrTx/>
              <a:buSzTx/>
              <a:buFontTx/>
              <a:buNone/>
              <a:tabLst/>
              <a:defRPr sz="1400" kern="1200">
                <a:solidFill>
                  <a:schemeClr val="tx1"/>
                </a:solidFill>
                <a:latin typeface="+mn-lt"/>
                <a:ea typeface="+mn-ea"/>
                <a:cs typeface="+mn-cs"/>
              </a:defRPr>
            </a:lvl3pPr>
            <a:lvl4pPr marL="1028649" marR="0" indent="0" algn="ctr" defTabSz="914400" rtl="0" eaLnBrk="1" fontAlgn="base" latinLnBrk="0" hangingPunct="1">
              <a:lnSpc>
                <a:spcPct val="100000"/>
              </a:lnSpc>
              <a:spcBef>
                <a:spcPct val="20000"/>
              </a:spcBef>
              <a:spcAft>
                <a:spcPct val="0"/>
              </a:spcAft>
              <a:buClrTx/>
              <a:buSzTx/>
              <a:buFontTx/>
              <a:buNone/>
              <a:tabLst/>
              <a:defRPr sz="1200" kern="1200">
                <a:solidFill>
                  <a:schemeClr val="tx1"/>
                </a:solidFill>
                <a:latin typeface="+mn-lt"/>
                <a:ea typeface="+mn-ea"/>
                <a:cs typeface="+mn-cs"/>
              </a:defRPr>
            </a:lvl4pPr>
            <a:lvl5pPr marL="1371532" marR="0" indent="0" algn="ctr" defTabSz="914400" rtl="0" eaLnBrk="1" fontAlgn="base" latinLnBrk="0" hangingPunct="1">
              <a:lnSpc>
                <a:spcPct val="100000"/>
              </a:lnSpc>
              <a:spcBef>
                <a:spcPct val="20000"/>
              </a:spcBef>
              <a:spcAft>
                <a:spcPct val="0"/>
              </a:spcAft>
              <a:buClrTx/>
              <a:buSzTx/>
              <a:buFontTx/>
              <a:buNone/>
              <a:tabLst/>
              <a:defRPr sz="1200" kern="1200">
                <a:solidFill>
                  <a:schemeClr val="tx1"/>
                </a:solidFill>
                <a:latin typeface="+mn-lt"/>
                <a:ea typeface="+mn-ea"/>
                <a:cs typeface="+mn-cs"/>
              </a:defRPr>
            </a:lvl5pPr>
            <a:lvl6pPr marL="1714415"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297"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180"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064"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mn-lt"/>
              </a:rPr>
              <a:t>"Command and Control consists of techniques that adversaries may use to communicate with systems under their control within a victim network." </a:t>
            </a:r>
            <a:br>
              <a:rPr kumimoji="0" lang="en-US" sz="2400" b="0" i="0" u="none" strike="noStrike" kern="1200" cap="none" spc="0" normalizeH="0" baseline="0" noProof="0" dirty="0">
                <a:ln>
                  <a:noFill/>
                </a:ln>
                <a:solidFill>
                  <a:sysClr val="windowText" lastClr="000000"/>
                </a:solidFill>
                <a:effectLst/>
                <a:uLnTx/>
                <a:uFillTx/>
                <a:latin typeface="+mn-lt"/>
              </a:rPr>
            </a:br>
            <a:r>
              <a:rPr kumimoji="0" lang="en-US" sz="2400" b="0" i="0" u="none" strike="noStrike" kern="1200" cap="none" spc="0" normalizeH="0" baseline="0" noProof="0" dirty="0">
                <a:ln>
                  <a:noFill/>
                </a:ln>
                <a:solidFill>
                  <a:sysClr val="windowText" lastClr="000000"/>
                </a:solidFill>
                <a:effectLst/>
                <a:uLnTx/>
                <a:uFillTx/>
                <a:latin typeface="+mn-lt"/>
              </a:rPr>
              <a:t>- MITRE ATT&amp;CK®</a:t>
            </a:r>
          </a:p>
        </p:txBody>
      </p:sp>
    </p:spTree>
    <p:extLst>
      <p:ext uri="{BB962C8B-B14F-4D97-AF65-F5344CB8AC3E}">
        <p14:creationId xmlns:p14="http://schemas.microsoft.com/office/powerpoint/2010/main" val="151791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865F4-B25B-3E76-B3B9-C23628418FC9}"/>
              </a:ext>
            </a:extLst>
          </p:cNvPr>
          <p:cNvSpPr>
            <a:spLocks noGrp="1"/>
          </p:cNvSpPr>
          <p:nvPr>
            <p:ph type="title"/>
          </p:nvPr>
        </p:nvSpPr>
        <p:spPr/>
        <p:txBody>
          <a:bodyPr/>
          <a:lstStyle/>
          <a:p>
            <a:r>
              <a:rPr lang="en-US" dirty="0"/>
              <a:t>Listeners</a:t>
            </a:r>
          </a:p>
        </p:txBody>
      </p:sp>
      <p:sp>
        <p:nvSpPr>
          <p:cNvPr id="3" name="Content Placeholder 2">
            <a:extLst>
              <a:ext uri="{FF2B5EF4-FFF2-40B4-BE49-F238E27FC236}">
                <a16:creationId xmlns:a16="http://schemas.microsoft.com/office/drawing/2014/main" id="{9E3AAE38-CDCB-02C6-3C7C-6C538F5212E8}"/>
              </a:ext>
            </a:extLst>
          </p:cNvPr>
          <p:cNvSpPr>
            <a:spLocks noGrp="1"/>
          </p:cNvSpPr>
          <p:nvPr>
            <p:ph sz="quarter" idx="12"/>
          </p:nvPr>
        </p:nvSpPr>
        <p:spPr/>
        <p:txBody>
          <a:bodyPr/>
          <a:lstStyle/>
          <a:p>
            <a:r>
              <a:rPr lang="en-US" dirty="0"/>
              <a:t>A command and control (C2) server is an attacker-controlled system that is used to communicate with implants</a:t>
            </a:r>
          </a:p>
          <a:p>
            <a:r>
              <a:rPr lang="en-US" dirty="0"/>
              <a:t>C2 servers "listen," serve tasks, and retrieve the results from the registered implants</a:t>
            </a:r>
          </a:p>
          <a:p>
            <a:r>
              <a:rPr lang="en-US" dirty="0"/>
              <a:t>A variety of methods to establish network communications or "channels"</a:t>
            </a:r>
          </a:p>
          <a:p>
            <a:r>
              <a:rPr lang="en-US" dirty="0"/>
              <a:t>C3, or custom command and control, is used to identify bespoke implementations with the intention of avoiding detection of widely distributed tools</a:t>
            </a:r>
          </a:p>
        </p:txBody>
      </p:sp>
    </p:spTree>
    <p:extLst>
      <p:ext uri="{BB962C8B-B14F-4D97-AF65-F5344CB8AC3E}">
        <p14:creationId xmlns:p14="http://schemas.microsoft.com/office/powerpoint/2010/main" val="482413695"/>
      </p:ext>
    </p:extLst>
  </p:cSld>
  <p:clrMapOvr>
    <a:masterClrMapping/>
  </p:clrMapOvr>
</p:sld>
</file>

<file path=ppt/theme/theme1.xml><?xml version="1.0" encoding="utf-8"?>
<a:theme xmlns:a="http://schemas.openxmlformats.org/drawingml/2006/main" name="SANS">
  <a:themeElements>
    <a:clrScheme name="SANS">
      <a:dk1>
        <a:srgbClr val="000000"/>
      </a:dk1>
      <a:lt1>
        <a:srgbClr val="FFFFFF"/>
      </a:lt1>
      <a:dk2>
        <a:srgbClr val="404041"/>
      </a:dk2>
      <a:lt2>
        <a:srgbClr val="E6E7E8"/>
      </a:lt2>
      <a:accent1>
        <a:srgbClr val="005880"/>
      </a:accent1>
      <a:accent2>
        <a:srgbClr val="0455A5"/>
      </a:accent2>
      <a:accent3>
        <a:srgbClr val="B52624"/>
      </a:accent3>
      <a:accent4>
        <a:srgbClr val="40474E"/>
      </a:accent4>
      <a:accent5>
        <a:srgbClr val="519353"/>
      </a:accent5>
      <a:accent6>
        <a:srgbClr val="F5821F"/>
      </a:accent6>
      <a:hlink>
        <a:srgbClr val="418EDA"/>
      </a:hlink>
      <a:folHlink>
        <a:srgbClr val="418EDA"/>
      </a:folHlink>
    </a:clrScheme>
    <a:fontScheme name="Arial">
      <a:majorFont>
        <a:latin typeface="Fira Sans Bold"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SANS / Cyber Defense / ICS">
      <a:srgbClr val="005880"/>
    </a:custClr>
    <a:custClr name="Blue Team Ops">
      <a:srgbClr val="0455A5"/>
    </a:custClr>
    <a:custClr name="Offensive Ops">
      <a:srgbClr val="B52624"/>
    </a:custClr>
    <a:custClr name="DFIR">
      <a:srgbClr val="40474E"/>
    </a:custClr>
    <a:custClr name="Leadership">
      <a:srgbClr val="519353"/>
    </a:custClr>
    <a:custClr name="Cloud Security">
      <a:srgbClr val="F5821F"/>
    </a:custClr>
    <a:custClr name="New2Cyber">
      <a:srgbClr val="F9A01B"/>
    </a:custClr>
  </a:custClrLst>
  <a:extLst>
    <a:ext uri="{05A4C25C-085E-4340-85A3-A5531E510DB2}">
      <thm15:themeFamily xmlns:thm15="http://schemas.microsoft.com/office/thememl/2012/main" name="To authors for review.pptx" id="{67A47CB2-3601-468B-96E2-9AFF35E4D334}" vid="{702DB3A6-B22E-49C0-A93D-44711A408E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3806</TotalTime>
  <Words>2981</Words>
  <Application>Microsoft Office PowerPoint</Application>
  <PresentationFormat>Widescreen</PresentationFormat>
  <Paragraphs>321</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Aptos</vt:lpstr>
      <vt:lpstr>Arial</vt:lpstr>
      <vt:lpstr>Courier New</vt:lpstr>
      <vt:lpstr>System Font Regular</vt:lpstr>
      <vt:lpstr>Verdana</vt:lpstr>
      <vt:lpstr>Wingdings</vt:lpstr>
      <vt:lpstr>SANS</vt:lpstr>
      <vt:lpstr>Shadow Steps: Lateral Movement in Active Directory (Part one)</vt:lpstr>
      <vt:lpstr>Welcome</vt:lpstr>
      <vt:lpstr>Workshop Goals</vt:lpstr>
      <vt:lpstr>To the firing range!</vt:lpstr>
      <vt:lpstr>The “range”</vt:lpstr>
      <vt:lpstr>Lab  1: Spinning up</vt:lpstr>
      <vt:lpstr>The “weapon”</vt:lpstr>
      <vt:lpstr>Command and Control</vt:lpstr>
      <vt:lpstr>Listeners</vt:lpstr>
      <vt:lpstr>Communication Channels</vt:lpstr>
      <vt:lpstr>C2 Client</vt:lpstr>
      <vt:lpstr>The “Shield”</vt:lpstr>
      <vt:lpstr>The “Shield”</vt:lpstr>
      <vt:lpstr>The “Shield”</vt:lpstr>
      <vt:lpstr>The “Shield”</vt:lpstr>
      <vt:lpstr>The “Shield”</vt:lpstr>
      <vt:lpstr>The “Shield”</vt:lpstr>
      <vt:lpstr>The “Shield”</vt:lpstr>
      <vt:lpstr>The “Shield”</vt:lpstr>
      <vt:lpstr>Getting in the purple zone</vt:lpstr>
      <vt:lpstr>The “Shield”</vt:lpstr>
      <vt:lpstr>Lab  2: Empire Setup and Initial Agent</vt:lpstr>
      <vt:lpstr>I like to move it move it</vt:lpstr>
      <vt:lpstr>Alternate credentials – The how?</vt:lpstr>
      <vt:lpstr>Alternate credentials – Credential Dumping</vt:lpstr>
      <vt:lpstr>Alternate credentials – Token Creation/Duplication</vt:lpstr>
      <vt:lpstr>Windows Remoting</vt:lpstr>
      <vt:lpstr>Windows Remoting: Caveats</vt:lpstr>
      <vt:lpstr>Enter-PSSession</vt:lpstr>
      <vt:lpstr>Windows Remoting: How it works</vt:lpstr>
      <vt:lpstr>PsExec</vt:lpstr>
      <vt:lpstr>SYSTEM Level Privileges for the Win</vt:lpstr>
      <vt:lpstr>Abusing Services for Lateral Movement</vt:lpstr>
      <vt:lpstr>Abusing Services for Lateral Movement</vt:lpstr>
      <vt:lpstr>Lab  3: PTH + Lateral Movement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Jean FM</dc:creator>
  <cp:lastModifiedBy>Jean FM</cp:lastModifiedBy>
  <cp:revision>13</cp:revision>
  <dcterms:created xsi:type="dcterms:W3CDTF">2025-09-06T15:37:34Z</dcterms:created>
  <dcterms:modified xsi:type="dcterms:W3CDTF">2025-09-18T13:28:08Z</dcterms:modified>
</cp:coreProperties>
</file>